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77" r:id="rId6"/>
    <p:sldId id="258" r:id="rId7"/>
    <p:sldId id="290" r:id="rId8"/>
    <p:sldId id="264" r:id="rId9"/>
    <p:sldId id="291" r:id="rId10"/>
    <p:sldId id="268" r:id="rId11"/>
    <p:sldId id="293" r:id="rId12"/>
    <p:sldId id="286" r:id="rId13"/>
    <p:sldId id="262" r:id="rId14"/>
    <p:sldId id="279" r:id="rId15"/>
    <p:sldId id="294" r:id="rId16"/>
    <p:sldId id="295" r:id="rId17"/>
    <p:sldId id="296" r:id="rId18"/>
    <p:sldId id="297" r:id="rId19"/>
    <p:sldId id="298" r:id="rId20"/>
    <p:sldId id="299" r:id="rId21"/>
    <p:sldId id="300" r:id="rId22"/>
    <p:sldId id="302"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48" d="100"/>
          <a:sy n="48" d="100"/>
        </p:scale>
        <p:origin x="67" y="68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5/2/2025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61912-A2B1-6948-4C62-31599C40C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B5C16-8882-C6A3-9B07-1A95EDB7D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CB8B3-3CCD-A922-19BB-07D1A43534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664DF94-3E94-6144-B917-7EDB1F6C7A15}"/>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084079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DEBCD-DCD0-EA69-0A44-8FFB21AFCC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8F084-2407-9DFC-DFD0-34AC09CF78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CBC40-A786-C12A-EEB2-7F847F3860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EFB4D2-E5BE-DE65-93E3-D4BB05F175DB}"/>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485077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C81FF-D718-ED81-21D4-17A889F85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A552E-FC23-7D83-73F9-FA50D7B484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F6792-5F19-FB4C-81B3-918D44B3B05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E117D9-752C-AEE2-3F9E-42AC984CAE76}"/>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609957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912C3-F07D-990D-6A74-353E7D4610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E07F3-C4FE-C811-C6FE-1D36A9D66D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E2AD7-1539-6388-D201-2A1927D8F1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0D0A29-E8D4-E67B-055B-400B2AD4DA4B}"/>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143838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419A6-2D8F-C33C-11A1-1A55C6CC9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696B8D-AC75-D466-B770-FC3BA10A4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9AB3C-C195-42C2-0935-E24B658B46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6D8A3E-B9FA-906D-B599-942C3358FD8B}"/>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684278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3C853-0928-9145-7704-8049DA0C4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78856-C422-B531-7009-1E371FC23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187B8E-718C-F1E4-494E-592C8B8E9C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B9AEF8-9AFB-52AC-275A-A825DBAC9826}"/>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2261716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5C5B-CBDB-8C81-50F6-3E8240B3B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78236-86C5-9836-0A0E-02E8A858F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BDD84E-EA8C-CDAC-BE35-82F6CC0F03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92A1C9-3425-FDEC-35F6-522609DA0521}"/>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3428893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02B95-1B31-68B5-E74A-9084FBC9D6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21A5E-5205-1CD3-B6F7-7C0BDFE6CA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AFDDDC-80D6-EB25-3F21-8F528E6F9A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DF9CCD-B4FC-CA33-45F7-ACB956A64099}"/>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415160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E4280-B109-972E-2047-24BEBCE41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44151-5FB6-E0FC-F1BB-CB0731064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1384F-D050-AAA7-0225-1809B0A3E6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D859D6-37AA-2546-9D33-B8B8533F8A01}"/>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77095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vi-VN" sz="6000" b="1" dirty="0">
                <a:effectLst/>
                <a:latin typeface="Times" panose="02020603050405020304" pitchFamily="18" charset="0"/>
                <a:ea typeface="Times" panose="02020603050405020304" pitchFamily="18" charset="0"/>
              </a:rPr>
              <a:t>Nhận diện cảm xúc trong văn bản bằng mô hình máy học</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pPr marL="0" marR="0">
              <a:lnSpc>
                <a:spcPct val="115000"/>
              </a:lnSpc>
              <a:spcBef>
                <a:spcPts val="1200"/>
              </a:spcBef>
              <a:spcAft>
                <a:spcPts val="1200"/>
              </a:spcAft>
            </a:pPr>
            <a:r>
              <a:rPr lang="vi-VN" sz="4400" b="1" kern="0" dirty="0">
                <a:effectLst/>
                <a:latin typeface="Times" panose="02020603050405020304" pitchFamily="18" charset="0"/>
                <a:ea typeface="Times" panose="02020603050405020304" pitchFamily="18" charset="0"/>
              </a:rPr>
              <a:t>5. Phạm vi nghiên cứu:</a:t>
            </a:r>
            <a:br>
              <a:rPr lang="en-US" sz="5400" b="1" kern="0" dirty="0">
                <a:effectLst/>
                <a:latin typeface="Arial" panose="020B0604020202020204" pitchFamily="34" charset="0"/>
              </a:rPr>
            </a:br>
            <a:r>
              <a:rPr lang="en-US" dirty="0"/>
              <a: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575353" y="2104107"/>
            <a:ext cx="7615274" cy="2978150"/>
          </a:xfrm>
        </p:spPr>
        <p:txBody>
          <a:bodyPr>
            <a:noAutofit/>
          </a:bodyPr>
          <a:lstStyle/>
          <a:p>
            <a:pPr>
              <a:buFont typeface="Arial" panose="020B0604020202020204" pitchFamily="34" charset="0"/>
              <a:buChar char="•"/>
            </a:pPr>
            <a:r>
              <a:rPr lang="vi-VN" b="1" dirty="0"/>
              <a:t>Về đối tượng</a:t>
            </a:r>
            <a:r>
              <a:rPr lang="vi-VN" dirty="0"/>
              <a:t>: Tập trung vào các đoạn văn tiếng Việt, cụ thể là bình luận trên mạng xã hội và đánh giá trực tuyến.</a:t>
            </a:r>
          </a:p>
          <a:p>
            <a:pPr>
              <a:buFont typeface="Arial" panose="020B0604020202020204" pitchFamily="34" charset="0"/>
              <a:buChar char="•"/>
            </a:pPr>
            <a:r>
              <a:rPr lang="vi-VN" b="1" dirty="0"/>
              <a:t>Về thời gian</a:t>
            </a:r>
            <a:r>
              <a:rPr lang="vi-VN" dirty="0"/>
              <a:t>: Nghiên cứu được thực hiện từ </a:t>
            </a:r>
            <a:r>
              <a:rPr lang="vi-VN" b="1" dirty="0"/>
              <a:t>01/03/2025 đến 30/05/2025</a:t>
            </a:r>
            <a:r>
              <a:rPr lang="vi-VN" dirty="0"/>
              <a:t>, gồm các giai đoạn: thu thập dữ liệu, xử lý, huấn luyện mô hình, đánh giá và báo cáo.</a:t>
            </a:r>
          </a:p>
          <a:p>
            <a:pPr>
              <a:buFont typeface="Arial" panose="020B0604020202020204" pitchFamily="34" charset="0"/>
              <a:buChar char="•"/>
            </a:pPr>
            <a:r>
              <a:rPr lang="vi-VN" b="1" dirty="0"/>
              <a:t>Về nội dung</a:t>
            </a:r>
            <a:r>
              <a:rPr lang="vi-VN" dirty="0"/>
              <a:t>: Phân loại cảm xúc thành </a:t>
            </a:r>
            <a:r>
              <a:rPr lang="vi-VN" b="1" dirty="0"/>
              <a:t>ba nhóm cơ bản</a:t>
            </a:r>
            <a:r>
              <a:rPr lang="vi-VN" dirty="0"/>
              <a:t>:</a:t>
            </a:r>
          </a:p>
          <a:p>
            <a:pPr marL="742950" lvl="1" indent="-285750">
              <a:buFont typeface="Arial" panose="020B0604020202020204" pitchFamily="34" charset="0"/>
              <a:buChar char="•"/>
            </a:pPr>
            <a:r>
              <a:rPr lang="vi-VN" b="1" dirty="0"/>
              <a:t>Tích cực</a:t>
            </a:r>
            <a:r>
              <a:rPr lang="vi-VN" dirty="0"/>
              <a:t>: Hài lòng, vui vẻ, yêu thích,...</a:t>
            </a:r>
          </a:p>
          <a:p>
            <a:pPr marL="742950" lvl="1" indent="-285750">
              <a:buFont typeface="Arial" panose="020B0604020202020204" pitchFamily="34" charset="0"/>
              <a:buChar char="•"/>
            </a:pPr>
            <a:r>
              <a:rPr lang="vi-VN" b="1" dirty="0"/>
              <a:t>Tiêu cực</a:t>
            </a:r>
            <a:r>
              <a:rPr lang="vi-VN" dirty="0"/>
              <a:t>: Phản đối, buồn bã, không hài lòng,...</a:t>
            </a:r>
          </a:p>
          <a:p>
            <a:pPr marL="742950" lvl="1" indent="-285750">
              <a:buFont typeface="Arial" panose="020B0604020202020204" pitchFamily="34" charset="0"/>
              <a:buChar char="•"/>
            </a:pPr>
            <a:r>
              <a:rPr lang="vi-VN" b="1" dirty="0"/>
              <a:t>Trung tính</a:t>
            </a:r>
            <a:r>
              <a:rPr lang="vi-VN" dirty="0"/>
              <a:t>: Ý kiến khách quan, không rõ cảm xúc.</a:t>
            </a:r>
          </a:p>
          <a:p>
            <a:pPr>
              <a:buFont typeface="Arial" panose="020B0604020202020204" pitchFamily="34" charset="0"/>
              <a:buChar char="•"/>
            </a:pPr>
            <a:r>
              <a:rPr lang="vi-VN" b="1" dirty="0"/>
              <a:t>Về kỹ thuật</a:t>
            </a:r>
            <a:r>
              <a:rPr lang="vi-VN" dirty="0"/>
              <a:t>: Chỉ sử dụng </a:t>
            </a:r>
            <a:r>
              <a:rPr lang="vi-VN" b="1" dirty="0"/>
              <a:t>mô hình học máy cơ bản</a:t>
            </a:r>
            <a:r>
              <a:rPr lang="vi-VN" dirty="0"/>
              <a:t> (ví dụ: </a:t>
            </a:r>
            <a:r>
              <a:rPr lang="vi-VN" i="1" dirty="0" err="1"/>
              <a:t>Naive</a:t>
            </a:r>
            <a:r>
              <a:rPr lang="vi-VN" i="1" dirty="0"/>
              <a:t> </a:t>
            </a:r>
            <a:r>
              <a:rPr lang="vi-VN" i="1" dirty="0" err="1"/>
              <a:t>Bayes</a:t>
            </a:r>
            <a:r>
              <a:rPr lang="vi-VN" dirty="0"/>
              <a:t>). Các kỹ thuật nâng cao như học sâu, xử lý đa ngôn ngữ hay nhận diện sắc thái mỉa mai sẽ </a:t>
            </a:r>
            <a:r>
              <a:rPr lang="vi-VN" b="1" dirty="0"/>
              <a:t>không được đề cập</a:t>
            </a:r>
            <a:r>
              <a:rPr lang="vi-VN" dirty="0"/>
              <a:t>.</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fontScale="90000"/>
          </a:bodyPr>
          <a:lstStyle/>
          <a:p>
            <a:pPr marL="0" marR="0">
              <a:lnSpc>
                <a:spcPct val="115000"/>
              </a:lnSpc>
              <a:spcBef>
                <a:spcPts val="1200"/>
              </a:spcBef>
              <a:spcAft>
                <a:spcPts val="1200"/>
              </a:spcAft>
            </a:pPr>
            <a:r>
              <a:rPr lang="vi-VN" sz="4400" b="1" kern="0" dirty="0">
                <a:effectLst/>
                <a:latin typeface="Times" panose="02020603050405020304" pitchFamily="18" charset="0"/>
                <a:ea typeface="Times" panose="02020603050405020304" pitchFamily="18" charset="0"/>
              </a:rPr>
              <a:t>6. Vấn đề nghiên cứu:</a:t>
            </a:r>
            <a:br>
              <a:rPr lang="en-US" sz="5400" b="1" kern="0" dirty="0">
                <a:effectLst/>
                <a:latin typeface="Arial" panose="020B0604020202020204" pitchFamily="34" charset="0"/>
              </a:rPr>
            </a:br>
            <a:r>
              <a:rPr lang="en-US" dirty="0"/>
              <a:t>​</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10158162" cy="3635831"/>
          </a:xfrm>
        </p:spPr>
        <p:txBody>
          <a:bodyPr>
            <a:noAutofit/>
          </a:bodyPr>
          <a:lstStyle/>
          <a:p>
            <a:pPr>
              <a:buNone/>
            </a:pPr>
            <a:r>
              <a:rPr lang="vi-VN" sz="2000" dirty="0"/>
              <a:t>Trong bối cảnh số hóa tại Việt Nam, lượng lớn văn bản tiếng Việt chứa cảm xúc người dùng xuất hiện hàng ngày trên mạng xã hội và nền tảng trực tuyến. Việc tự động nhận diện cảm xúc từ những văn bản này là cần thiết cho các ứng dụng như phân tích phản hồi khách hàng, đánh giá truyền thông, và theo dõi dư luận.</a:t>
            </a:r>
          </a:p>
          <a:p>
            <a:pPr>
              <a:buNone/>
            </a:pPr>
            <a:r>
              <a:rPr lang="vi-VN" sz="2000" dirty="0"/>
              <a:t>Tuy nhiên, tiếng Việt có đặc thù ngôn ngữ phức tạp, đa dạng cách diễn đạt, từ lóng, và biểu tượng cảm xúc, gây khó khăn cho việc xử lý tự động.</a:t>
            </a:r>
          </a:p>
          <a:p>
            <a:r>
              <a:rPr lang="vi-VN" sz="2000" dirty="0"/>
              <a:t>Do đó, đề tài tập trung giải quyết câu hỏi:</a:t>
            </a:r>
            <a:br>
              <a:rPr lang="vi-VN" sz="2000" dirty="0"/>
            </a:br>
            <a:r>
              <a:rPr lang="vi-VN" sz="2000" b="1" dirty="0"/>
              <a:t>"Liệu một mô hình học máy cơ bản như </a:t>
            </a:r>
            <a:r>
              <a:rPr lang="vi-VN" sz="2000" b="1" dirty="0" err="1"/>
              <a:t>Naive</a:t>
            </a:r>
            <a:r>
              <a:rPr lang="vi-VN" sz="2000" b="1" dirty="0"/>
              <a:t> </a:t>
            </a:r>
            <a:r>
              <a:rPr lang="vi-VN" sz="2000" b="1" dirty="0" err="1"/>
              <a:t>Bayes</a:t>
            </a:r>
            <a:r>
              <a:rPr lang="vi-VN" sz="2000" b="1" dirty="0"/>
              <a:t> hoặc </a:t>
            </a:r>
            <a:r>
              <a:rPr lang="vi-VN" sz="2000" b="1" dirty="0" err="1"/>
              <a:t>Logistic</a:t>
            </a:r>
            <a:r>
              <a:rPr lang="vi-VN" sz="2000" b="1" dirty="0"/>
              <a:t> </a:t>
            </a:r>
            <a:r>
              <a:rPr lang="vi-VN" sz="2000" b="1" dirty="0" err="1"/>
              <a:t>Regression</a:t>
            </a:r>
            <a:r>
              <a:rPr lang="vi-VN" sz="2000" b="1" dirty="0"/>
              <a:t> có thể được xây dựng và ứng dụng hiệu quả để nhận diện ba loại cảm xúc (tích cực, tiêu cực, trung tính) trong các đoạn văn bản tiếng Việt ngắn không?"</a:t>
            </a:r>
            <a:endParaRPr lang="vi-VN" sz="2000"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61B74-E42B-3B91-9E20-B4077359D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1AFE0-531E-7281-331A-EC8B5FF6320B}"/>
              </a:ext>
            </a:extLst>
          </p:cNvPr>
          <p:cNvSpPr>
            <a:spLocks noGrp="1"/>
          </p:cNvSpPr>
          <p:nvPr>
            <p:ph type="title"/>
          </p:nvPr>
        </p:nvSpPr>
        <p:spPr>
          <a:xfrm>
            <a:off x="762001" y="896112"/>
            <a:ext cx="6589150" cy="1988706"/>
          </a:xfrm>
        </p:spPr>
        <p:txBody>
          <a:bodyPr>
            <a:normAutofit/>
          </a:bodyPr>
          <a:lstStyle/>
          <a:p>
            <a:pPr marL="0" marR="0">
              <a:lnSpc>
                <a:spcPct val="115000"/>
              </a:lnSpc>
              <a:spcBef>
                <a:spcPts val="1200"/>
              </a:spcBef>
              <a:spcAft>
                <a:spcPts val="1200"/>
              </a:spcAft>
            </a:pPr>
            <a:r>
              <a:rPr lang="vi-VN" sz="4400" b="1" kern="0" dirty="0">
                <a:effectLst/>
                <a:latin typeface="Times" panose="02020603050405020304" pitchFamily="18" charset="0"/>
                <a:ea typeface="Times" panose="02020603050405020304" pitchFamily="18" charset="0"/>
              </a:rPr>
              <a:t>7. Giả thuyết nghiên cứu:</a:t>
            </a:r>
            <a:endParaRPr lang="en-US" sz="5400" b="1" kern="0" dirty="0">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CD29FA70-E692-3114-FFCD-D21B38A4EBB0}"/>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070153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2D78A-EE4E-D52E-A918-6BCB78F883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67436-4CFD-58D8-1D6E-A5682969574C}"/>
              </a:ext>
            </a:extLst>
          </p:cNvPr>
          <p:cNvSpPr>
            <a:spLocks noGrp="1"/>
          </p:cNvSpPr>
          <p:nvPr>
            <p:ph sz="half" idx="14"/>
          </p:nvPr>
        </p:nvSpPr>
        <p:spPr>
          <a:xfrm>
            <a:off x="312820" y="251743"/>
            <a:ext cx="7339263" cy="6468461"/>
          </a:xfrm>
        </p:spPr>
        <p:txBody>
          <a:bodyPr vert="horz" lIns="91440" tIns="45720" rIns="91440" bIns="45720" rtlCol="0" anchor="t">
            <a:noAutofit/>
          </a:bodyPr>
          <a:lstStyle/>
          <a:p>
            <a:pPr>
              <a:buNone/>
            </a:pPr>
            <a:r>
              <a:rPr lang="vi-VN" sz="1600" dirty="0"/>
              <a:t>Dựa trên tổng quan các công trình trước và đặc trưng ngôn ngữ của tiếng Việt, chúng tôi đưa ra giả thuyết trung tâm như sau:</a:t>
            </a:r>
          </a:p>
          <a:p>
            <a:pPr>
              <a:buNone/>
            </a:pPr>
            <a:r>
              <a:rPr lang="vi-VN" sz="1600" b="1" dirty="0"/>
              <a:t>"Các mô hình học máy cơ bản như </a:t>
            </a:r>
            <a:r>
              <a:rPr lang="vi-VN" sz="1600" b="1" dirty="0" err="1"/>
              <a:t>Naive</a:t>
            </a:r>
            <a:r>
              <a:rPr lang="vi-VN" sz="1600" b="1" dirty="0"/>
              <a:t> </a:t>
            </a:r>
            <a:r>
              <a:rPr lang="vi-VN" sz="1600" b="1" dirty="0" err="1"/>
              <a:t>Bayes</a:t>
            </a:r>
            <a:r>
              <a:rPr lang="vi-VN" sz="1600" b="1" dirty="0"/>
              <a:t>, </a:t>
            </a:r>
            <a:r>
              <a:rPr lang="vi-VN" sz="1600" b="1" dirty="0" err="1"/>
              <a:t>Logistic</a:t>
            </a:r>
            <a:r>
              <a:rPr lang="vi-VN" sz="1600" b="1" dirty="0"/>
              <a:t> </a:t>
            </a:r>
            <a:r>
              <a:rPr lang="vi-VN" sz="1600" b="1" dirty="0" err="1"/>
              <a:t>Regression</a:t>
            </a:r>
            <a:r>
              <a:rPr lang="vi-VN" sz="1600" b="1" dirty="0"/>
              <a:t> hoặc </a:t>
            </a:r>
            <a:r>
              <a:rPr lang="vi-VN" sz="1600" b="1" dirty="0" err="1"/>
              <a:t>SVM</a:t>
            </a:r>
            <a:r>
              <a:rPr lang="vi-VN" sz="1600" b="1" dirty="0"/>
              <a:t> có khả năng đạt độ chính xác tương đối (khoảng 60%–70%) trong việc phân loại cảm xúc cơ bản (tích cực, tiêu cực, trung tính) từ các đoạn văn bản tiếng Việt ngắn, đặc biệt là bình luận trực tuyến."</a:t>
            </a:r>
            <a:endParaRPr lang="vi-VN" sz="1600" dirty="0"/>
          </a:p>
          <a:p>
            <a:pPr>
              <a:buNone/>
            </a:pPr>
            <a:r>
              <a:rPr lang="vi-VN" sz="1600" dirty="0"/>
              <a:t>Chúng tôi kỳ vọng rằng các mô hình này có thể học được mối liên hệ giữa các từ ngữ đặc trưng và nhãn cảm xúc thông qua tần suất và phân bố từ vựng trong tập dữ liệu huấn luyện. Tuy nhiên, độ chính xác của mô hình có thể bị ảnh hưởng bởi các yếu tố sau:</a:t>
            </a:r>
          </a:p>
          <a:p>
            <a:pPr>
              <a:buFont typeface="Arial" panose="020B0604020202020204" pitchFamily="34" charset="0"/>
              <a:buChar char="•"/>
            </a:pPr>
            <a:r>
              <a:rPr lang="vi-VN" sz="1600" dirty="0"/>
              <a:t>Sự đa dạng trong cách biểu đạt cảm xúc của người Việt (ẩn dụ, mỉa mai, tiếng lóng…);</a:t>
            </a:r>
          </a:p>
          <a:p>
            <a:pPr>
              <a:buFont typeface="Arial" panose="020B0604020202020204" pitchFamily="34" charset="0"/>
              <a:buChar char="•"/>
            </a:pPr>
            <a:r>
              <a:rPr lang="vi-VN" sz="1600" dirty="0"/>
              <a:t>Ngôn ngữ phi chuẩn và sử dụng biểu tượng cảm xúc (</a:t>
            </a:r>
            <a:r>
              <a:rPr lang="vi-VN" sz="1600" dirty="0" err="1"/>
              <a:t>emoji</a:t>
            </a:r>
            <a:r>
              <a:rPr lang="vi-VN" sz="1600" dirty="0"/>
              <a:t>);</a:t>
            </a:r>
          </a:p>
          <a:p>
            <a:pPr>
              <a:buFont typeface="Arial" panose="020B0604020202020204" pitchFamily="34" charset="0"/>
              <a:buChar char="•"/>
            </a:pPr>
            <a:r>
              <a:rPr lang="vi-VN" sz="1600" dirty="0"/>
              <a:t>Giới hạn của các mô hình tuyến tính hoặc dựa trên thống kê trong việc xử lý ngữ nghĩa phức tạp;</a:t>
            </a:r>
          </a:p>
          <a:p>
            <a:pPr>
              <a:buFont typeface="Arial" panose="020B0604020202020204" pitchFamily="34" charset="0"/>
              <a:buChar char="•"/>
            </a:pPr>
            <a:r>
              <a:rPr lang="vi-VN" sz="1600" dirty="0"/>
              <a:t>Chất lượng và quy mô của tập dữ liệu gán nhãn cảm xúc tiếng Việt.</a:t>
            </a:r>
          </a:p>
          <a:p>
            <a:r>
              <a:rPr lang="vi-VN" sz="1600" dirty="0"/>
              <a:t>Do đó, mặc dù mô hình có thể đạt được kết quả ở mức khả quan, song hiệu suất vẫn chịu ảnh hưởng đáng kể từ các yếu tố đặc thù nêu trên.</a:t>
            </a:r>
          </a:p>
        </p:txBody>
      </p:sp>
      <p:sp>
        <p:nvSpPr>
          <p:cNvPr id="6" name="Slide Number Placeholder 5">
            <a:extLst>
              <a:ext uri="{FF2B5EF4-FFF2-40B4-BE49-F238E27FC236}">
                <a16:creationId xmlns:a16="http://schemas.microsoft.com/office/drawing/2014/main" id="{2FA8D1A0-4316-C545-D1BC-D137BEC75119}"/>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194432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22634-EAD7-0E85-7759-8B9FE1559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77745-69D3-727D-2DEA-C55773347BF0}"/>
              </a:ext>
            </a:extLst>
          </p:cNvPr>
          <p:cNvSpPr>
            <a:spLocks noGrp="1"/>
          </p:cNvSpPr>
          <p:nvPr>
            <p:ph type="title"/>
          </p:nvPr>
        </p:nvSpPr>
        <p:spPr>
          <a:xfrm>
            <a:off x="4933949" y="429461"/>
            <a:ext cx="7065545" cy="2668463"/>
          </a:xfrm>
        </p:spPr>
        <p:txBody>
          <a:bodyPr>
            <a:normAutofit/>
          </a:bodyPr>
          <a:lstStyle/>
          <a:p>
            <a:pPr marL="0" marR="0">
              <a:lnSpc>
                <a:spcPct val="115000"/>
              </a:lnSpc>
              <a:spcBef>
                <a:spcPts val="1200"/>
              </a:spcBef>
              <a:spcAft>
                <a:spcPts val="1200"/>
              </a:spcAft>
            </a:pPr>
            <a:r>
              <a:rPr lang="vi-VN" sz="4400" b="1" kern="0" dirty="0">
                <a:effectLst/>
                <a:latin typeface="Times" panose="02020603050405020304" pitchFamily="18" charset="0"/>
                <a:ea typeface="Times" panose="02020603050405020304" pitchFamily="18" charset="0"/>
              </a:rPr>
              <a:t>8. Nội dung nghiên cứu:</a:t>
            </a:r>
            <a:endParaRPr lang="en-US" sz="5400" b="1" kern="0" dirty="0">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7B86A3E8-B07B-B4E2-A2FF-F1255485B762}"/>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889427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50E82-A8E2-757A-622C-8A3C9BEBE4C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DDD3E3F-FBF7-9F8E-1EF1-9FE48A37FFDF}"/>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8" name="Rectangle 1">
            <a:extLst>
              <a:ext uri="{FF2B5EF4-FFF2-40B4-BE49-F238E27FC236}">
                <a16:creationId xmlns:a16="http://schemas.microsoft.com/office/drawing/2014/main" id="{07E91BB3-D3BA-39BE-E770-28150BAAA88D}"/>
              </a:ext>
            </a:extLst>
          </p:cNvPr>
          <p:cNvSpPr>
            <a:spLocks noChangeArrowheads="1"/>
          </p:cNvSpPr>
          <p:nvPr/>
        </p:nvSpPr>
        <p:spPr bwMode="auto">
          <a:xfrm>
            <a:off x="4347410" y="724039"/>
            <a:ext cx="766812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rPr>
              <a:t>Để hiện thực hóa mục tiêu đề tài và kiểm chứng giả thuyết đã nêu, nghiên cứu này sẽ triển khai theo các nội dung chính sau:</a:t>
            </a:r>
            <a:endParaRPr kumimoji="0" lang="en-US" altLang="en-US"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Arial" panose="020B0604020202020204" pitchFamily="34" charset="0"/>
              </a:rPr>
              <a:t>1. Nghiên cứu lý thuyết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Tổng quan bài toán nhận diện cảm xúc trong văn bản và các ứng dụng thực tiễn.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Khảo sát các mô hình học máy cơ bản thường dùng cho phân loại văn bản: Naive Bayes, Logistic Regression, Support Vector Machines (SVM).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Tìm hiểu kỹ thuật tiền xử lý văn bản tiếng Việt: tách từ (Underscore), loại bỏ stop words, chuẩn hóa chữ thường, biểu diễn văn bản bằng Bag-of-Words (CountVectorizer) và TF-IDF (TfidfVectorizer).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Nghiên cứu các chỉ số đánh giá mô hình: accuracy, precision, recall, F1-score (sử dụng thư viện Scikit-learn).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chemeClr val="tx1"/>
                </a:solidFill>
                <a:effectLst/>
                <a:latin typeface="Arial" panose="020B0604020202020204" pitchFamily="34" charset="0"/>
              </a:rPr>
              <a:t>2. Xây dựng tập dữ liệu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Thu thập dữ liệu bình luận tiếng Việt từ các nền tảng trực tuyến (Facebook, Shopee...).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Gán nhãn cảm xúc (tích cực, tiêu cực, trung tính) cho dữ liệu, kết hợp giữa gán nhãn thủ công và công cụ hỗ trợ (nếu có).</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Chia dữ liệu thành tập huấn luyện và tập kiểm tra theo tỷ lệ 80:20 bằng </a:t>
            </a:r>
            <a:r>
              <a:rPr kumimoji="0" lang="en-US" altLang="en-US" b="0" i="0" u="none" strike="noStrike" cap="none" normalizeH="0" baseline="0">
                <a:ln>
                  <a:noFill/>
                </a:ln>
                <a:solidFill>
                  <a:schemeClr val="tx1"/>
                </a:solidFill>
                <a:effectLst/>
                <a:latin typeface="Arial Unicode MS"/>
              </a:rPr>
              <a:t>train_test_split</a:t>
            </a:r>
            <a:r>
              <a:rPr kumimoji="0" lang="en-US" altLang="en-US" b="0" i="0" u="none" strike="noStrike" cap="none" normalizeH="0" baseline="0">
                <a:ln>
                  <a:noFill/>
                </a:ln>
                <a:solidFill>
                  <a:schemeClr val="tx1"/>
                </a:solidFill>
                <a:effectLst/>
              </a:rPr>
              <a:t>.</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3120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4805A-2605-77A0-9C68-E9A8AD8483F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174FB-2DEE-E541-12A1-34D717E55273}"/>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3" name="Rectangle 2">
            <a:extLst>
              <a:ext uri="{FF2B5EF4-FFF2-40B4-BE49-F238E27FC236}">
                <a16:creationId xmlns:a16="http://schemas.microsoft.com/office/drawing/2014/main" id="{A97738FC-4CD2-0541-5400-96E51446AE8D}"/>
              </a:ext>
            </a:extLst>
          </p:cNvPr>
          <p:cNvSpPr>
            <a:spLocks noChangeArrowheads="1"/>
          </p:cNvSpPr>
          <p:nvPr/>
        </p:nvSpPr>
        <p:spPr bwMode="auto">
          <a:xfrm>
            <a:off x="4366030" y="290413"/>
            <a:ext cx="7457001"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3. Xây dựng và huấn luyện mô hình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Tiền xử lý dữ liệu văn bản bằng các kỹ thuật đã nghiên cứu.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Huấn luyện mô hình Naive Bayes, Logistic Regression hoặc SVM trên dữ liệu đã xử lý.</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Tối ưu tham số mô hình bằng Grid Search (</a:t>
            </a:r>
            <a:r>
              <a:rPr kumimoji="0" lang="en-US" altLang="en-US" sz="2000" b="0" i="0" u="none" strike="noStrike" cap="none" normalizeH="0" baseline="0">
                <a:ln>
                  <a:noFill/>
                </a:ln>
                <a:solidFill>
                  <a:schemeClr val="tx1"/>
                </a:solidFill>
                <a:effectLst/>
                <a:latin typeface="Arial Unicode MS"/>
              </a:rPr>
              <a:t>GridSearchCV</a:t>
            </a:r>
            <a:r>
              <a:rPr kumimoji="0" lang="en-US" altLang="en-US" sz="2000" b="0" i="0" u="none" strike="noStrike" cap="none" normalizeH="0" baseline="0">
                <a:ln>
                  <a:noFill/>
                </a:ln>
                <a:solidFill>
                  <a:schemeClr val="tx1"/>
                </a:solidFill>
                <a:effectLst/>
              </a:rPr>
              <a:t>) nếu cần, với tập kiểm chứng được tách từ dữ liệu huấn luyện.</a:t>
            </a: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4. Đánh giá và phân tích kết quả</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Đánh giá hiệu suất mô hình trên tập kiểm tra bằng các chỉ số: accuracy, precision, recall, F1-score.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Phân tích lỗi thông qua ma trận nhầm lẫn (</a:t>
            </a:r>
            <a:r>
              <a:rPr kumimoji="0" lang="en-US" altLang="en-US" sz="2000" b="0" i="0" u="none" strike="noStrike" cap="none" normalizeH="0" baseline="0">
                <a:ln>
                  <a:noFill/>
                </a:ln>
                <a:solidFill>
                  <a:schemeClr val="tx1"/>
                </a:solidFill>
                <a:effectLst/>
                <a:latin typeface="Arial Unicode MS"/>
              </a:rPr>
              <a:t>confusion_matrix</a:t>
            </a:r>
            <a:r>
              <a:rPr kumimoji="0" lang="en-US" altLang="en-US" sz="2000" b="0" i="0" u="none" strike="noStrike" cap="none" normalizeH="0" baseline="0">
                <a:ln>
                  <a:noFill/>
                </a:ln>
                <a:solidFill>
                  <a:schemeClr val="tx1"/>
                </a:solidFill>
                <a:effectLst/>
              </a:rPr>
              <a:t>) và các mẫu dự đoán sai, nhằm phát hiện những thách thức ngôn ngữ khiến mô hình gặp khó khăn.</a:t>
            </a: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5. Viết báo cáo và đề xuất hướng mở</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Tổng hợp quy trình thực hiện, kết quả đạt được, phân tích và thảo luận dưới dạng báo cáo khoa học.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Đưa ra kết luận về mức độ khả thi của các mô hình học máy cơ bản trong nhận diện cảm xúc tiếng Việt.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a:ln>
                  <a:noFill/>
                </a:ln>
                <a:solidFill>
                  <a:schemeClr val="tx1"/>
                </a:solidFill>
                <a:effectLst/>
                <a:latin typeface="Arial" panose="020B0604020202020204" pitchFamily="34" charset="0"/>
              </a:rPr>
              <a:t>Đề xuất hướng mở: ứng dụng mô hình học sâu (LSTM, BERT), cải thiện biểu diễn văn bản với Word Embedding (Word2Vec, FastText).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2189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D90F3-17A8-D8B9-D0A8-BB6E21FAA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844CCB-BF8F-EE77-E8DD-E323790276E8}"/>
              </a:ext>
            </a:extLst>
          </p:cNvPr>
          <p:cNvSpPr>
            <a:spLocks noGrp="1"/>
          </p:cNvSpPr>
          <p:nvPr>
            <p:ph type="title"/>
          </p:nvPr>
        </p:nvSpPr>
        <p:spPr>
          <a:xfrm>
            <a:off x="4933949" y="429461"/>
            <a:ext cx="7065545" cy="2668463"/>
          </a:xfrm>
        </p:spPr>
        <p:txBody>
          <a:bodyPr>
            <a:normAutofit/>
          </a:bodyPr>
          <a:lstStyle/>
          <a:p>
            <a:pPr marL="0" marR="0">
              <a:lnSpc>
                <a:spcPct val="115000"/>
              </a:lnSpc>
              <a:spcBef>
                <a:spcPts val="1200"/>
              </a:spcBef>
              <a:spcAft>
                <a:spcPts val="1200"/>
              </a:spcAft>
            </a:pPr>
            <a:r>
              <a:rPr lang="vi-VN" dirty="0"/>
              <a:t>9. Phương pháp chứng minh giả thuyết</a:t>
            </a:r>
            <a:endParaRPr lang="en-US" sz="5400" b="1" kern="0" dirty="0">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3381656B-A6A5-50A5-9894-5A72E5E54955}"/>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714840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5127-FD3A-FCF7-6E21-28B2F0C707C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01E82D-7B66-5479-B420-74FA46568220}"/>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3" name="Rectangle 2">
            <a:extLst>
              <a:ext uri="{FF2B5EF4-FFF2-40B4-BE49-F238E27FC236}">
                <a16:creationId xmlns:a16="http://schemas.microsoft.com/office/drawing/2014/main" id="{C7404AFC-718F-C2CD-2163-8F341B5B0E92}"/>
              </a:ext>
            </a:extLst>
          </p:cNvPr>
          <p:cNvSpPr>
            <a:spLocks noChangeArrowheads="1"/>
          </p:cNvSpPr>
          <p:nvPr/>
        </p:nvSpPr>
        <p:spPr bwMode="auto">
          <a:xfrm>
            <a:off x="4366030" y="598189"/>
            <a:ext cx="7457001"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vi-VN" sz="2000" b="1" dirty="0"/>
              <a:t>1. Thu thập và chuẩn bị dữ liệu</a:t>
            </a:r>
          </a:p>
          <a:p>
            <a:pPr>
              <a:buFont typeface="Arial" panose="020B0604020202020204" pitchFamily="34" charset="0"/>
              <a:buChar char="•"/>
            </a:pPr>
            <a:r>
              <a:rPr lang="vi-VN" sz="2000" dirty="0"/>
              <a:t>Thu thập khoảng 800–1200 bình luận tiếng Việt từ các nền tảng mạng xã hội và thương mại điện tử.</a:t>
            </a:r>
          </a:p>
          <a:p>
            <a:pPr>
              <a:buFont typeface="Arial" panose="020B0604020202020204" pitchFamily="34" charset="0"/>
              <a:buChar char="•"/>
            </a:pPr>
            <a:r>
              <a:rPr lang="vi-VN" sz="2000" dirty="0"/>
              <a:t>Gán nhãn cảm xúc cho từng bình luận vào ba lớp: tích cực, tiêu cực và trung tính. Việc gán nhãn có thể thực hiện thủ công hoặc bán tự động.</a:t>
            </a:r>
          </a:p>
          <a:p>
            <a:pPr>
              <a:buFont typeface="Arial" panose="020B0604020202020204" pitchFamily="34" charset="0"/>
              <a:buChar char="•"/>
            </a:pPr>
            <a:r>
              <a:rPr lang="vi-VN" sz="2000" dirty="0"/>
              <a:t>Chia tập dữ liệu thành hai phần: 70% dành cho huấn luyện, 30% còn lại dùng để kiểm tra mô hình.</a:t>
            </a:r>
          </a:p>
          <a:p>
            <a:pPr>
              <a:buNone/>
            </a:pPr>
            <a:r>
              <a:rPr lang="vi-VN" sz="2000" b="1" dirty="0"/>
              <a:t>2. Xây dựng và thử nghiệm mô hình học máy</a:t>
            </a:r>
          </a:p>
          <a:p>
            <a:pPr>
              <a:buFont typeface="Arial" panose="020B0604020202020204" pitchFamily="34" charset="0"/>
              <a:buChar char="•"/>
            </a:pPr>
            <a:r>
              <a:rPr lang="vi-VN" sz="2000" b="1" dirty="0" err="1"/>
              <a:t>Naive</a:t>
            </a:r>
            <a:r>
              <a:rPr lang="vi-VN" sz="2000" b="1" dirty="0"/>
              <a:t> </a:t>
            </a:r>
            <a:r>
              <a:rPr lang="vi-VN" sz="2000" b="1" dirty="0" err="1"/>
              <a:t>Bayes</a:t>
            </a:r>
            <a:r>
              <a:rPr lang="vi-VN" sz="2000" dirty="0"/>
              <a:t>: Mô hình phân loại dựa trên xác suất và định lý </a:t>
            </a:r>
            <a:r>
              <a:rPr lang="vi-VN" sz="2000" dirty="0" err="1"/>
              <a:t>Bayes</a:t>
            </a:r>
            <a:r>
              <a:rPr lang="vi-VN" sz="2000" dirty="0"/>
              <a:t>, thường phù hợp với các bài toán phân loại văn bản có tính độc lập giữa các đặc trưng. Mức độ chính xác kỳ vọng trong khoảng </a:t>
            </a:r>
            <a:r>
              <a:rPr lang="vi-VN" sz="2000" b="1" dirty="0"/>
              <a:t>60% – 65%</a:t>
            </a:r>
            <a:r>
              <a:rPr lang="vi-VN" sz="2000" dirty="0"/>
              <a:t>.</a:t>
            </a:r>
          </a:p>
          <a:p>
            <a:pPr>
              <a:buFont typeface="Arial" panose="020B0604020202020204" pitchFamily="34" charset="0"/>
              <a:buChar char="•"/>
            </a:pPr>
            <a:r>
              <a:rPr lang="vi-VN" sz="2000" b="1" dirty="0" err="1"/>
              <a:t>Logistic</a:t>
            </a:r>
            <a:r>
              <a:rPr lang="vi-VN" sz="2000" b="1" dirty="0"/>
              <a:t> </a:t>
            </a:r>
            <a:r>
              <a:rPr lang="vi-VN" sz="2000" b="1" dirty="0" err="1"/>
              <a:t>Regression</a:t>
            </a:r>
            <a:r>
              <a:rPr lang="vi-VN" sz="2000" dirty="0"/>
              <a:t>: Mô hình hồi quy tuyến tính ứng dụng cho phân loại, có khả năng mở rộng tốt với dữ liệu văn bản có đặc trưng tuyến tính. Độ chính xác kỳ vọng trong khoảng </a:t>
            </a:r>
            <a:r>
              <a:rPr lang="vi-VN" sz="2000" b="1" dirty="0"/>
              <a:t>65% – 70%</a:t>
            </a:r>
            <a:r>
              <a:rPr lang="vi-VN" sz="2000" dirty="0"/>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7318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9EF39-43FC-7912-0AB0-D7D56D8FDA4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F919D0-2045-55D5-638C-B666D4C267FC}"/>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3" name="Rectangle 2">
            <a:extLst>
              <a:ext uri="{FF2B5EF4-FFF2-40B4-BE49-F238E27FC236}">
                <a16:creationId xmlns:a16="http://schemas.microsoft.com/office/drawing/2014/main" id="{F0BB0A15-66F6-14C0-EF45-9059BECD893B}"/>
              </a:ext>
            </a:extLst>
          </p:cNvPr>
          <p:cNvSpPr>
            <a:spLocks noChangeArrowheads="1"/>
          </p:cNvSpPr>
          <p:nvPr/>
        </p:nvSpPr>
        <p:spPr bwMode="auto">
          <a:xfrm>
            <a:off x="4366030" y="1136798"/>
            <a:ext cx="7457001"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vi-VN" b="1" dirty="0"/>
              <a:t>3. Huấn luyện và đánh giá mô hình</a:t>
            </a:r>
          </a:p>
          <a:p>
            <a:pPr>
              <a:buFont typeface="Arial" panose="020B0604020202020204" pitchFamily="34" charset="0"/>
              <a:buChar char="•"/>
            </a:pPr>
            <a:r>
              <a:rPr lang="vi-VN" dirty="0"/>
              <a:t>Mỗi mô hình sẽ được huấn luyện trên tập huấn luyện đã tiền xử lý.</a:t>
            </a:r>
          </a:p>
          <a:p>
            <a:pPr>
              <a:buFont typeface="Arial" panose="020B0604020202020204" pitchFamily="34" charset="0"/>
              <a:buChar char="•"/>
            </a:pPr>
            <a:r>
              <a:rPr lang="vi-VN" dirty="0"/>
              <a:t>Đánh giá hiệu suất mô hình trên tập kiểm tra thông qua các chỉ số:</a:t>
            </a:r>
          </a:p>
          <a:p>
            <a:pPr marL="742950" lvl="1" indent="-285750">
              <a:buFont typeface="Arial" panose="020B0604020202020204" pitchFamily="34" charset="0"/>
              <a:buChar char="•"/>
            </a:pPr>
            <a:r>
              <a:rPr lang="vi-VN" b="1" dirty="0" err="1"/>
              <a:t>Accuracy</a:t>
            </a:r>
            <a:r>
              <a:rPr lang="vi-VN" dirty="0"/>
              <a:t>: độ chính xác tổng thể.</a:t>
            </a:r>
          </a:p>
          <a:p>
            <a:pPr marL="742950" lvl="1" indent="-285750">
              <a:buFont typeface="Arial" panose="020B0604020202020204" pitchFamily="34" charset="0"/>
              <a:buChar char="•"/>
            </a:pPr>
            <a:r>
              <a:rPr lang="vi-VN" b="1" dirty="0" err="1"/>
              <a:t>Precision</a:t>
            </a:r>
            <a:r>
              <a:rPr lang="vi-VN" dirty="0"/>
              <a:t>: độ chính xác theo từng nhãn.</a:t>
            </a:r>
          </a:p>
          <a:p>
            <a:pPr marL="742950" lvl="1" indent="-285750">
              <a:buFont typeface="Arial" panose="020B0604020202020204" pitchFamily="34" charset="0"/>
              <a:buChar char="•"/>
            </a:pPr>
            <a:r>
              <a:rPr lang="vi-VN" b="1" dirty="0" err="1"/>
              <a:t>Recall</a:t>
            </a:r>
            <a:r>
              <a:rPr lang="vi-VN" dirty="0"/>
              <a:t>: khả năng nhận diện đầy đủ các nhãn.</a:t>
            </a:r>
          </a:p>
          <a:p>
            <a:pPr marL="742950" lvl="1" indent="-285750">
              <a:buFont typeface="Arial" panose="020B0604020202020204" pitchFamily="34" charset="0"/>
              <a:buChar char="•"/>
            </a:pPr>
            <a:r>
              <a:rPr lang="vi-VN" b="1" dirty="0" err="1"/>
              <a:t>F1-score</a:t>
            </a:r>
            <a:r>
              <a:rPr lang="vi-VN" dirty="0"/>
              <a:t>: trung bình điều hòa giữa </a:t>
            </a:r>
            <a:r>
              <a:rPr lang="vi-VN" dirty="0" err="1"/>
              <a:t>precision</a:t>
            </a:r>
            <a:r>
              <a:rPr lang="vi-VN" dirty="0"/>
              <a:t> và </a:t>
            </a:r>
            <a:r>
              <a:rPr lang="vi-VN" dirty="0" err="1"/>
              <a:t>recall</a:t>
            </a:r>
            <a:r>
              <a:rPr lang="vi-VN" dirty="0"/>
              <a:t>.</a:t>
            </a:r>
          </a:p>
          <a:p>
            <a:pPr>
              <a:buNone/>
            </a:pPr>
            <a:r>
              <a:rPr lang="vi-VN" b="1" dirty="0"/>
              <a:t>4. Phân tích và kiểm chứng giả thuyết</a:t>
            </a:r>
          </a:p>
          <a:p>
            <a:pPr>
              <a:buFont typeface="Arial" panose="020B0604020202020204" pitchFamily="34" charset="0"/>
              <a:buChar char="•"/>
            </a:pPr>
            <a:r>
              <a:rPr lang="vi-VN" dirty="0"/>
              <a:t>So sánh kết quả giữa các mô hình để xác định mô hình hiệu quả nhất đối với dữ liệu tiếng Việt.</a:t>
            </a:r>
          </a:p>
          <a:p>
            <a:pPr>
              <a:buFont typeface="Arial" panose="020B0604020202020204" pitchFamily="34" charset="0"/>
              <a:buChar char="•"/>
            </a:pPr>
            <a:r>
              <a:rPr lang="vi-VN" dirty="0"/>
              <a:t>Phân tích lỗi dự đoán bằng cách quan sát các ví dụ bị phân loại sai, từ đó rút ra những đặc trưng ngôn ngữ gây nhầm lẫn.</a:t>
            </a:r>
          </a:p>
          <a:p>
            <a:pPr>
              <a:buFont typeface="Arial" panose="020B0604020202020204" pitchFamily="34" charset="0"/>
              <a:buChar char="•"/>
            </a:pPr>
            <a:r>
              <a:rPr lang="vi-VN"/>
              <a:t>Đối chiếu kết quả thực nghiệm với giả thuyết ban đầu về khả năng áp dụng các mô hình học máy cơ bản cho nhận diện cảm xúc trong văn bản tiếng Việt, từ đó xác nhận hoặc bác bỏ giả thuyết.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179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49" y="429461"/>
            <a:ext cx="7065545" cy="2668463"/>
          </a:xfrm>
        </p:spPr>
        <p:txBody>
          <a:bodyPr>
            <a:normAutofit/>
          </a:bodyPr>
          <a:lstStyle/>
          <a:p>
            <a:r>
              <a:rPr lang="vi-VN"/>
              <a:t>CÁC NỘI DUNG CHÍNH</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220202"/>
            <a:ext cx="6338887" cy="2668587"/>
          </a:xfrm>
        </p:spPr>
        <p:txBody>
          <a:bodyPr>
            <a:noAutofit/>
          </a:bodyPr>
          <a:lstStyle/>
          <a:p>
            <a:r>
              <a:rPr lang="vi-VN" sz="1600" dirty="0">
                <a:effectLst/>
                <a:latin typeface="Arial" panose="020B0604020202020204" pitchFamily="34" charset="0"/>
                <a:ea typeface="Arial" panose="020B0604020202020204" pitchFamily="34" charset="0"/>
              </a:rPr>
              <a:t>Lý do nghiên cứu</a:t>
            </a:r>
            <a:endParaRPr lang="en-US" sz="1600" dirty="0">
              <a:effectLst/>
              <a:latin typeface="Arial" panose="020B0604020202020204" pitchFamily="34" charset="0"/>
              <a:ea typeface="Arial" panose="020B0604020202020204" pitchFamily="34" charset="0"/>
            </a:endParaRPr>
          </a:p>
          <a:p>
            <a:r>
              <a:rPr lang="vi-VN" sz="1600" dirty="0">
                <a:effectLst/>
                <a:latin typeface="Arial" panose="020B0604020202020204" pitchFamily="34" charset="0"/>
                <a:ea typeface="Arial" panose="020B0604020202020204" pitchFamily="34" charset="0"/>
              </a:rPr>
              <a:t> Lịch sử nghiên cứu</a:t>
            </a:r>
            <a:endParaRPr lang="en-US" sz="1600" dirty="0">
              <a:effectLst/>
              <a:latin typeface="Arial" panose="020B0604020202020204" pitchFamily="34" charset="0"/>
              <a:ea typeface="Arial" panose="020B0604020202020204" pitchFamily="34" charset="0"/>
            </a:endParaRPr>
          </a:p>
          <a:p>
            <a:r>
              <a:rPr lang="vi-VN" sz="1600" dirty="0">
                <a:effectLst/>
                <a:latin typeface="Arial" panose="020B0604020202020204" pitchFamily="34" charset="0"/>
                <a:ea typeface="Arial" panose="020B0604020202020204" pitchFamily="34" charset="0"/>
              </a:rPr>
              <a:t>Mục tiêu nghiên cứu</a:t>
            </a:r>
            <a:endParaRPr lang="en-US" sz="1600" dirty="0">
              <a:latin typeface="Arial" panose="020B0604020202020204" pitchFamily="34" charset="0"/>
              <a:ea typeface="Arial" panose="020B0604020202020204" pitchFamily="34" charset="0"/>
            </a:endParaRPr>
          </a:p>
          <a:p>
            <a:r>
              <a:rPr lang="vi-VN" sz="1600" dirty="0">
                <a:effectLst/>
                <a:latin typeface="Arial" panose="020B0604020202020204" pitchFamily="34" charset="0"/>
                <a:ea typeface="Arial" panose="020B0604020202020204" pitchFamily="34" charset="0"/>
              </a:rPr>
              <a:t>Khách thể nghiên cứu</a:t>
            </a:r>
            <a:endParaRPr lang="en-US" sz="1600" dirty="0">
              <a:effectLst/>
              <a:latin typeface="Arial" panose="020B0604020202020204" pitchFamily="34" charset="0"/>
              <a:ea typeface="Arial" panose="020B0604020202020204" pitchFamily="34" charset="0"/>
            </a:endParaRPr>
          </a:p>
          <a:p>
            <a:r>
              <a:rPr lang="vi-VN" sz="1600" dirty="0">
                <a:effectLst/>
                <a:latin typeface="Arial" panose="020B0604020202020204" pitchFamily="34" charset="0"/>
                <a:ea typeface="Arial" panose="020B0604020202020204" pitchFamily="34" charset="0"/>
              </a:rPr>
              <a:t>Phạm vi nghiên cứu</a:t>
            </a:r>
            <a:endParaRPr lang="en-US" sz="1600" dirty="0">
              <a:effectLst/>
              <a:latin typeface="Arial" panose="020B0604020202020204" pitchFamily="34" charset="0"/>
              <a:ea typeface="Arial" panose="020B0604020202020204" pitchFamily="34" charset="0"/>
            </a:endParaRPr>
          </a:p>
          <a:p>
            <a:r>
              <a:rPr lang="vi-VN" sz="1600" dirty="0">
                <a:effectLst/>
                <a:latin typeface="Arial" panose="020B0604020202020204" pitchFamily="34" charset="0"/>
                <a:ea typeface="Arial" panose="020B0604020202020204" pitchFamily="34" charset="0"/>
              </a:rPr>
              <a:t>Vấn đề nghiên cứu</a:t>
            </a:r>
            <a:endParaRPr lang="en-US" sz="1600" dirty="0">
              <a:effectLst/>
              <a:latin typeface="Arial" panose="020B0604020202020204" pitchFamily="34" charset="0"/>
              <a:ea typeface="Arial" panose="020B0604020202020204" pitchFamily="34" charset="0"/>
            </a:endParaRPr>
          </a:p>
          <a:p>
            <a:r>
              <a:rPr lang="vi-VN" sz="1600" dirty="0">
                <a:effectLst/>
                <a:latin typeface="Arial" panose="020B0604020202020204" pitchFamily="34" charset="0"/>
                <a:ea typeface="Arial" panose="020B0604020202020204" pitchFamily="34" charset="0"/>
              </a:rPr>
              <a:t>Giả thuyết nghiên cứu</a:t>
            </a:r>
            <a:endParaRPr lang="en-US" sz="1600" dirty="0">
              <a:effectLst/>
              <a:latin typeface="Arial" panose="020B0604020202020204" pitchFamily="34" charset="0"/>
              <a:ea typeface="Arial" panose="020B0604020202020204" pitchFamily="34" charset="0"/>
            </a:endParaRPr>
          </a:p>
          <a:p>
            <a:r>
              <a:rPr lang="vi-VN" sz="1600" dirty="0">
                <a:effectLst/>
                <a:latin typeface="Arial" panose="020B0604020202020204" pitchFamily="34" charset="0"/>
                <a:ea typeface="Arial" panose="020B0604020202020204" pitchFamily="34" charset="0"/>
              </a:rPr>
              <a:t>Nội dung nghiên cứu</a:t>
            </a:r>
            <a:endParaRPr lang="en-US" sz="1600" dirty="0">
              <a:effectLst/>
              <a:latin typeface="Arial" panose="020B0604020202020204" pitchFamily="34" charset="0"/>
              <a:ea typeface="Arial" panose="020B0604020202020204" pitchFamily="34" charset="0"/>
            </a:endParaRPr>
          </a:p>
          <a:p>
            <a:r>
              <a:rPr lang="vi-VN" sz="1600" dirty="0">
                <a:effectLst/>
                <a:latin typeface="Arial" panose="020B0604020202020204" pitchFamily="34" charset="0"/>
                <a:ea typeface="Arial" panose="020B0604020202020204" pitchFamily="34" charset="0"/>
              </a:rPr>
              <a:t>Phương pháp chứng minh giả thuyết</a:t>
            </a:r>
            <a:endParaRPr lang="en-US" sz="1600" dirty="0">
              <a:effectLst/>
              <a:latin typeface="Arial" panose="020B0604020202020204" pitchFamily="34" charset="0"/>
              <a:ea typeface="Arial" panose="020B0604020202020204" pitchFamily="34" charset="0"/>
            </a:endParaRPr>
          </a:p>
          <a:p>
            <a:endParaRPr lang="en-US" sz="1600" dirty="0">
              <a:effectLst/>
              <a:latin typeface="Arial" panose="020B0604020202020204" pitchFamily="34" charset="0"/>
              <a:ea typeface="Arial" panose="020B0604020202020204" pitchFamily="34" charset="0"/>
            </a:endParaRPr>
          </a:p>
          <a:p>
            <a:endParaRPr lang="en-US" sz="1600"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vi-VN" sz="4800" b="1" dirty="0">
                <a:effectLst/>
                <a:latin typeface="Times" panose="02020603050405020304" pitchFamily="18" charset="0"/>
                <a:ea typeface="Times" panose="02020603050405020304" pitchFamily="18" charset="0"/>
              </a:rPr>
              <a:t>I. Lý do nghiên cứu (Vì sao chọn đề tài này/Ai thụ hưởng kết quả):</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4">
            <a:extLst>
              <a:ext uri="{FF2B5EF4-FFF2-40B4-BE49-F238E27FC236}">
                <a16:creationId xmlns:a16="http://schemas.microsoft.com/office/drawing/2014/main" id="{0F165418-5E5D-7DDB-92A3-44CE7A020E6E}"/>
              </a:ext>
            </a:extLst>
          </p:cNvPr>
          <p:cNvSpPr>
            <a:spLocks noGrp="1"/>
          </p:cNvSpPr>
          <p:nvPr>
            <p:ph type="subTitle" idx="1"/>
          </p:nvPr>
        </p:nvSpPr>
        <p:spPr>
          <a:xfrm>
            <a:off x="4492904" y="166373"/>
            <a:ext cx="7699095" cy="6988406"/>
          </a:xfrm>
        </p:spPr>
        <p:txBody>
          <a:bodyPr>
            <a:noAutofit/>
          </a:bodyPr>
          <a:lstStyle/>
          <a:p>
            <a:pPr>
              <a:buNone/>
            </a:pPr>
            <a:r>
              <a:rPr lang="vi-VN" sz="1800" b="1" dirty="0"/>
              <a:t>Trong thời đại số, bình luận trên mạng xã hội chứa đựng nhiều thông tin giá trị về cảm xúc và quan điểm cộng đồng. Việc tự động nhận diện cảm xúc từ văn bản bình luận, kể cả trích xuất từ hình ảnh, có ý nghĩa quan trọng trong phân tích dư luận, quản lý truyền thông và cải thiện trải nghiệm người dùng.</a:t>
            </a:r>
          </a:p>
          <a:p>
            <a:pPr>
              <a:buNone/>
            </a:pPr>
            <a:r>
              <a:rPr lang="vi-VN" sz="1800" b="1" dirty="0"/>
              <a:t>Đề tài nhằm xây dựng mô hình máy học phân loại cảm xúc từ văn bản, đồng thời trình bày quy trình xử lý và trích xuất dữ liệu từ nhiều nguồn. Qua đó, sinh viên được thực hành các kỹ thuật xử lý ngôn ngữ tự nhiên và học máy.</a:t>
            </a:r>
          </a:p>
          <a:p>
            <a:pPr>
              <a:buNone/>
            </a:pPr>
            <a:r>
              <a:rPr lang="vi-VN" sz="1800" b="1" dirty="0"/>
              <a:t>Đối tượng thụ hưởng:</a:t>
            </a:r>
          </a:p>
          <a:p>
            <a:pPr>
              <a:buFont typeface="Arial" panose="020B0604020202020204" pitchFamily="34" charset="0"/>
              <a:buChar char="•"/>
            </a:pPr>
            <a:r>
              <a:rPr lang="vi-VN" sz="1800" b="1" dirty="0"/>
              <a:t>Sinh viên/người học: Tiếp cận kiến thức và kỹ năng thực tiễn.</a:t>
            </a:r>
          </a:p>
          <a:p>
            <a:pPr>
              <a:buFont typeface="Arial" panose="020B0604020202020204" pitchFamily="34" charset="0"/>
              <a:buChar char="•"/>
            </a:pPr>
            <a:r>
              <a:rPr lang="vi-VN" sz="1800" b="1" dirty="0"/>
              <a:t>Nhà nghiên cứu: Khai thác và so sánh mô hình nhận diện cảm xúc.</a:t>
            </a:r>
          </a:p>
          <a:p>
            <a:pPr>
              <a:buFont typeface="Arial" panose="020B0604020202020204" pitchFamily="34" charset="0"/>
              <a:buChar char="•"/>
            </a:pPr>
            <a:r>
              <a:rPr lang="vi-VN" sz="1800" b="1" dirty="0"/>
              <a:t>Nhà phát triển: Là cơ sở để xây dựng các ứng dụng phân tích cảm xúc thực tế.</a:t>
            </a:r>
          </a:p>
          <a:p>
            <a:endParaRPr lang="en-US" sz="1800" b="1" dirty="0"/>
          </a:p>
        </p:txBody>
      </p: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normAutofit fontScale="90000"/>
          </a:bodyPr>
          <a:lstStyle/>
          <a:p>
            <a:pPr marL="0" marR="0">
              <a:lnSpc>
                <a:spcPct val="115000"/>
              </a:lnSpc>
              <a:spcBef>
                <a:spcPts val="2000"/>
              </a:spcBef>
              <a:spcAft>
                <a:spcPts val="600"/>
              </a:spcAft>
            </a:pPr>
            <a:r>
              <a:rPr lang="vi-VN" sz="4400" b="1" kern="0" dirty="0">
                <a:effectLst/>
                <a:latin typeface="Times" panose="02020603050405020304" pitchFamily="18" charset="0"/>
                <a:ea typeface="Times" panose="02020603050405020304" pitchFamily="18" charset="0"/>
              </a:rPr>
              <a:t>2. Lịch sử nghiên cứu (Ai đã làm gì? Làm đến đâu ?):</a:t>
            </a:r>
            <a:endParaRPr lang="en-US" sz="5400" b="1" kern="0" dirty="0">
              <a:effectLst/>
              <a:latin typeface="Arial" panose="020B0604020202020204" pitchFamily="34" charset="0"/>
            </a:endParaRP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vi-VN" sz="2400" b="1" dirty="0"/>
              <a:t>Các nghiên cứu gần đây:</a:t>
            </a:r>
            <a:br>
              <a:rPr lang="vi-VN" sz="2400" dirty="0"/>
            </a:br>
            <a:r>
              <a:rPr lang="vi-VN" sz="2400" dirty="0"/>
              <a:t>Nhận diện cảm xúc văn bản phát triển mạnh nhờ học sâu, tiêu biểu là mô hình </a:t>
            </a:r>
            <a:r>
              <a:rPr lang="vi-VN" sz="2400" dirty="0" err="1"/>
              <a:t>Transformer</a:t>
            </a:r>
            <a:r>
              <a:rPr lang="vi-VN" sz="2400" dirty="0"/>
              <a:t> (</a:t>
            </a:r>
            <a:r>
              <a:rPr lang="vi-VN" sz="2400" dirty="0" err="1"/>
              <a:t>Vaswani</a:t>
            </a:r>
            <a:r>
              <a:rPr lang="vi-VN" sz="2400" dirty="0"/>
              <a:t> </a:t>
            </a:r>
            <a:r>
              <a:rPr lang="vi-VN" sz="2400" dirty="0" err="1"/>
              <a:t>et</a:t>
            </a:r>
            <a:r>
              <a:rPr lang="vi-VN" sz="2400" dirty="0"/>
              <a:t> </a:t>
            </a:r>
            <a:r>
              <a:rPr lang="vi-VN" sz="2400" dirty="0" err="1"/>
              <a:t>al</a:t>
            </a:r>
            <a:r>
              <a:rPr lang="vi-VN" sz="2400" dirty="0"/>
              <a:t>., 2017). Tại Việt Nam, một số đồ án như của Nguyễn Thanh Huy (2022) đã áp dụng máy học cho tiếng Việt. Tuy nhiên, bài toán vẫn còn nhiều thách thức, đặc biệt về tài nguyên. Nghiên cứu này chọn hướng tiếp cận đơn giản, dễ triển khai nhưng hiệu quả để phù hợp với ngữ cảnh tiếng Việt.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pPr marL="0" marR="0">
              <a:lnSpc>
                <a:spcPct val="115000"/>
              </a:lnSpc>
              <a:spcBef>
                <a:spcPts val="1200"/>
              </a:spcBef>
              <a:spcAft>
                <a:spcPts val="1200"/>
              </a:spcAft>
            </a:pPr>
            <a:r>
              <a:rPr lang="vi-VN" sz="4800" b="1" kern="0" dirty="0">
                <a:effectLst/>
                <a:latin typeface="Times" panose="02020603050405020304" pitchFamily="18" charset="0"/>
                <a:ea typeface="Times" panose="02020603050405020304" pitchFamily="18" charset="0"/>
              </a:rPr>
              <a:t>3. Mục tiêu nghiên cứu:</a:t>
            </a:r>
            <a:endParaRPr lang="en-US" sz="6000" b="1" kern="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6" name="Subtitle 5">
            <a:extLst>
              <a:ext uri="{FF2B5EF4-FFF2-40B4-BE49-F238E27FC236}">
                <a16:creationId xmlns:a16="http://schemas.microsoft.com/office/drawing/2014/main" id="{97D190A1-36B8-933A-D875-21CB2A592B6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9" name="Rectangle 2">
            <a:extLst>
              <a:ext uri="{FF2B5EF4-FFF2-40B4-BE49-F238E27FC236}">
                <a16:creationId xmlns:a16="http://schemas.microsoft.com/office/drawing/2014/main" id="{E1067976-6EDD-CDCF-942C-D6E303C0A654}"/>
              </a:ext>
            </a:extLst>
          </p:cNvPr>
          <p:cNvSpPr>
            <a:spLocks noChangeArrowheads="1"/>
          </p:cNvSpPr>
          <p:nvPr/>
        </p:nvSpPr>
        <p:spPr bwMode="auto">
          <a:xfrm flipH="1">
            <a:off x="786062" y="1012954"/>
            <a:ext cx="949692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err="1">
                <a:ln>
                  <a:noFill/>
                </a:ln>
                <a:solidFill>
                  <a:schemeClr val="tx1"/>
                </a:solidFill>
                <a:effectLst/>
                <a:latin typeface="Arial" panose="020B0604020202020204" pitchFamily="34" charset="0"/>
              </a:rPr>
              <a:t>Tổng</a:t>
            </a:r>
            <a:r>
              <a:rPr kumimoji="0" lang="en-US" altLang="en-US" sz="2800" b="1"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err="1">
                <a:ln>
                  <a:noFill/>
                </a:ln>
                <a:solidFill>
                  <a:schemeClr val="tx1"/>
                </a:solidFill>
                <a:effectLst/>
                <a:latin typeface="Arial" panose="020B0604020202020204" pitchFamily="34" charset="0"/>
              </a:rPr>
              <a:t>quát</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Xây</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dựng</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mô</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hình</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máy</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học</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nhận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diện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cảm</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xúc</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trong</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văn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bản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tiếng</a:t>
            </a:r>
            <a:r>
              <a:rPr kumimoji="0" lang="en-US" altLang="en-US" sz="2800" b="0" i="0" u="none" strike="noStrike" cap="none" normalizeH="0" baseline="0" dirty="0">
                <a:ln>
                  <a:noFill/>
                </a:ln>
                <a:solidFill>
                  <a:schemeClr val="tx1"/>
                </a:solidFill>
                <a:effectLst/>
                <a:latin typeface="Arial" panose="020B0604020202020204" pitchFamily="34" charset="0"/>
              </a:rPr>
              <a:t> Việt.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err="1">
                <a:ln>
                  <a:noFill/>
                </a:ln>
                <a:solidFill>
                  <a:schemeClr val="tx1"/>
                </a:solidFill>
                <a:effectLst/>
                <a:latin typeface="Arial" panose="020B0604020202020204" pitchFamily="34" charset="0"/>
              </a:rPr>
              <a:t>Cụ</a:t>
            </a:r>
            <a:r>
              <a:rPr kumimoji="0" lang="en-US" altLang="en-US" sz="2800" b="1"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err="1">
                <a:ln>
                  <a:noFill/>
                </a:ln>
                <a:solidFill>
                  <a:schemeClr val="tx1"/>
                </a:solidFill>
                <a:effectLst/>
                <a:latin typeface="Arial" panose="020B0604020202020204" pitchFamily="34" charset="0"/>
              </a:rPr>
              <a:t>thể</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err="1">
                <a:ln>
                  <a:noFill/>
                </a:ln>
                <a:solidFill>
                  <a:schemeClr val="tx1"/>
                </a:solidFill>
                <a:effectLst/>
                <a:latin typeface="Arial" panose="020B0604020202020204" pitchFamily="34" charset="0"/>
              </a:rPr>
              <a:t>Tìm</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hiểu</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lý</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thuyết</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về</a:t>
            </a:r>
            <a:r>
              <a:rPr kumimoji="0" lang="en-US" altLang="en-US" sz="2800" b="0" i="0" u="none" strike="noStrike" cap="none" normalizeH="0" baseline="0" dirty="0">
                <a:ln>
                  <a:noFill/>
                </a:ln>
                <a:solidFill>
                  <a:schemeClr val="tx1"/>
                </a:solidFill>
                <a:effectLst/>
                <a:latin typeface="Arial" panose="020B0604020202020204" pitchFamily="34" charset="0"/>
              </a:rPr>
              <a:t> Naive Bayes, Logistic Regression </a:t>
            </a:r>
            <a:r>
              <a:rPr kumimoji="0" lang="en-US" altLang="en-US" sz="2800" b="0" i="0" u="none" strike="noStrike" cap="none" normalizeH="0" baseline="0" dirty="0" err="1">
                <a:ln>
                  <a:noFill/>
                </a:ln>
                <a:solidFill>
                  <a:schemeClr val="tx1"/>
                </a:solidFill>
                <a:effectLst/>
                <a:latin typeface="Arial" panose="020B0604020202020204" pitchFamily="34" charset="0"/>
              </a:rPr>
              <a:t>và</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tiền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xử</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lý</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ngôn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ngữ</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err="1">
                <a:ln>
                  <a:noFill/>
                </a:ln>
                <a:solidFill>
                  <a:schemeClr val="tx1"/>
                </a:solidFill>
                <a:effectLst/>
                <a:latin typeface="Arial" panose="020B0604020202020204" pitchFamily="34" charset="0"/>
              </a:rPr>
              <a:t>Xây</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dựng</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tập</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dữ</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liệu</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tiếng</a:t>
            </a:r>
            <a:r>
              <a:rPr kumimoji="0" lang="en-US" altLang="en-US" sz="2800" b="0" i="0" u="none" strike="noStrike" cap="none" normalizeH="0" baseline="0" dirty="0">
                <a:ln>
                  <a:noFill/>
                </a:ln>
                <a:solidFill>
                  <a:schemeClr val="tx1"/>
                </a:solidFill>
                <a:effectLst/>
                <a:latin typeface="Arial" panose="020B0604020202020204" pitchFamily="34" charset="0"/>
              </a:rPr>
              <a:t> Việt </a:t>
            </a:r>
            <a:r>
              <a:rPr kumimoji="0" lang="en-US" altLang="en-US" sz="2800" b="0" i="0" u="none" strike="noStrike" cap="none" normalizeH="0" baseline="0" dirty="0" err="1">
                <a:ln>
                  <a:noFill/>
                </a:ln>
                <a:solidFill>
                  <a:schemeClr val="tx1"/>
                </a:solidFill>
                <a:effectLst/>
                <a:latin typeface="Arial" panose="020B0604020202020204" pitchFamily="34" charset="0"/>
              </a:rPr>
              <a:t>gán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nhãn</a:t>
            </a:r>
            <a:r>
              <a:rPr kumimoji="0" lang="en-US" altLang="en-US" sz="2800" b="0" i="0" u="none" strike="noStrike" cap="none" normalizeH="0" baseline="0" dirty="0">
                <a:ln>
                  <a:noFill/>
                </a:ln>
                <a:solidFill>
                  <a:schemeClr val="tx1"/>
                </a:solidFill>
                <a:effectLst/>
                <a:latin typeface="Arial" panose="020B0604020202020204" pitchFamily="34" charset="0"/>
              </a:rPr>
              <a:t> (500–1500 </a:t>
            </a:r>
            <a:r>
              <a:rPr kumimoji="0" lang="en-US" altLang="en-US" sz="2800" b="0" i="0" u="none" strike="noStrike" cap="none" normalizeH="0" baseline="0" dirty="0" err="1">
                <a:ln>
                  <a:noFill/>
                </a:ln>
                <a:solidFill>
                  <a:schemeClr val="tx1"/>
                </a:solidFill>
                <a:effectLst/>
                <a:latin typeface="Arial" panose="020B0604020202020204" pitchFamily="34" charset="0"/>
              </a:rPr>
              <a:t>mẫu</a:t>
            </a:r>
            <a:r>
              <a:rPr kumimoji="0" lang="en-US" altLang="en-US" sz="2800" b="0" i="0" u="none" strike="noStrike" cap="none" normalizeH="0" baseline="0" dirty="0">
                <a:ln>
                  <a:noFill/>
                </a:ln>
                <a:solidFill>
                  <a:schemeClr val="tx1"/>
                </a:solidFill>
                <a:effectLst/>
                <a:latin typeface="Arial" panose="020B0604020202020204" pitchFamily="34" charset="0"/>
              </a:rPr>
              <a:t>, 3 </a:t>
            </a:r>
            <a:r>
              <a:rPr kumimoji="0" lang="en-US" altLang="en-US" sz="2800" b="0" i="0" u="none" strike="noStrike" cap="none" normalizeH="0" baseline="0" dirty="0" err="1">
                <a:ln>
                  <a:noFill/>
                </a:ln>
                <a:solidFill>
                  <a:schemeClr val="tx1"/>
                </a:solidFill>
                <a:effectLst/>
                <a:latin typeface="Arial" panose="020B0604020202020204" pitchFamily="34" charset="0"/>
              </a:rPr>
              <a:t>nhãn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cảm</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xúc</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err="1">
                <a:ln>
                  <a:noFill/>
                </a:ln>
                <a:solidFill>
                  <a:schemeClr val="tx1"/>
                </a:solidFill>
                <a:effectLst/>
                <a:latin typeface="Arial" panose="020B0604020202020204" pitchFamily="34" charset="0"/>
              </a:rPr>
              <a:t>Huấn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luyện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đánh</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giá</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mô</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hình</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đơn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giản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kỳ</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vọng</a:t>
            </a:r>
            <a:r>
              <a:rPr kumimoji="0" lang="en-US" altLang="en-US" sz="2800" b="0" i="0" u="none" strike="noStrike" cap="none" normalizeH="0" baseline="0" dirty="0">
                <a:ln>
                  <a:noFill/>
                </a:ln>
                <a:solidFill>
                  <a:schemeClr val="tx1"/>
                </a:solidFill>
                <a:effectLst/>
                <a:latin typeface="Arial" panose="020B0604020202020204" pitchFamily="34" charset="0"/>
              </a:rPr>
              <a:t> 55–70% </a:t>
            </a:r>
            <a:r>
              <a:rPr kumimoji="0" lang="en-US" altLang="en-US" sz="2800" b="0" i="0" u="none" strike="noStrike" cap="none" normalizeH="0" baseline="0" dirty="0" err="1">
                <a:ln>
                  <a:noFill/>
                </a:ln>
                <a:solidFill>
                  <a:schemeClr val="tx1"/>
                </a:solidFill>
                <a:effectLst/>
                <a:latin typeface="Arial" panose="020B0604020202020204" pitchFamily="34" charset="0"/>
              </a:rPr>
              <a:t>độ</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chính</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xác</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err="1">
                <a:ln>
                  <a:noFill/>
                </a:ln>
                <a:solidFill>
                  <a:schemeClr val="tx1"/>
                </a:solidFill>
                <a:effectLst/>
                <a:latin typeface="Arial" panose="020B0604020202020204" pitchFamily="34" charset="0"/>
              </a:rPr>
              <a:t>Phân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tích</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kết</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quả</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và</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yếu</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tố</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ảnh</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hưởng</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đến</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mô</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0" i="0" u="none" strike="noStrike" cap="none" normalizeH="0" baseline="0" dirty="0" err="1">
                <a:ln>
                  <a:noFill/>
                </a:ln>
                <a:solidFill>
                  <a:schemeClr val="tx1"/>
                </a:solidFill>
                <a:effectLst/>
                <a:latin typeface="Arial" panose="020B0604020202020204" pitchFamily="34" charset="0"/>
              </a:rPr>
              <a:t>hình</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CD23A-1268-EB0D-BE3F-8D126C5C836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A6BA653-96A4-C9D2-BAC7-29A08A963653}"/>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15" name="TextBox 14">
            <a:extLst>
              <a:ext uri="{FF2B5EF4-FFF2-40B4-BE49-F238E27FC236}">
                <a16:creationId xmlns:a16="http://schemas.microsoft.com/office/drawing/2014/main" id="{479957A4-9D8D-C916-C2E3-A5E824DEC5FB}"/>
              </a:ext>
            </a:extLst>
          </p:cNvPr>
          <p:cNvSpPr txBox="1"/>
          <p:nvPr/>
        </p:nvSpPr>
        <p:spPr>
          <a:xfrm>
            <a:off x="336883" y="212103"/>
            <a:ext cx="10411327" cy="830997"/>
          </a:xfrm>
          <a:prstGeom prst="rect">
            <a:avLst/>
          </a:prstGeom>
          <a:noFill/>
        </p:spPr>
        <p:txBody>
          <a:bodyPr wrap="square">
            <a:spAutoFit/>
          </a:bodyPr>
          <a:lstStyle/>
          <a:p>
            <a:pPr>
              <a:buNone/>
            </a:pPr>
            <a:r>
              <a:rPr lang="vi-VN" sz="2400" b="1" dirty="0"/>
              <a:t>Đối tượng nghiên cứu</a:t>
            </a:r>
          </a:p>
          <a:p>
            <a:pPr>
              <a:buFont typeface="Arial" panose="020B0604020202020204" pitchFamily="34" charset="0"/>
              <a:buChar char="•"/>
            </a:pPr>
            <a:r>
              <a:rPr lang="vi-VN" sz="2400" dirty="0"/>
              <a:t>Văn bản tiếng Việt chứa cảm xúc: tích cực, tiêu cực, trung tính.</a:t>
            </a:r>
          </a:p>
        </p:txBody>
      </p:sp>
      <p:sp>
        <p:nvSpPr>
          <p:cNvPr id="17" name="TextBox 16">
            <a:extLst>
              <a:ext uri="{FF2B5EF4-FFF2-40B4-BE49-F238E27FC236}">
                <a16:creationId xmlns:a16="http://schemas.microsoft.com/office/drawing/2014/main" id="{9A8F332C-A495-B768-AFEF-3D2A3A21DECF}"/>
              </a:ext>
            </a:extLst>
          </p:cNvPr>
          <p:cNvSpPr txBox="1"/>
          <p:nvPr/>
        </p:nvSpPr>
        <p:spPr>
          <a:xfrm>
            <a:off x="336884" y="2010417"/>
            <a:ext cx="8871284" cy="1938992"/>
          </a:xfrm>
          <a:prstGeom prst="rect">
            <a:avLst/>
          </a:prstGeom>
          <a:noFill/>
        </p:spPr>
        <p:txBody>
          <a:bodyPr wrap="square">
            <a:spAutoFit/>
          </a:bodyPr>
          <a:lstStyle/>
          <a:p>
            <a:pPr>
              <a:buNone/>
            </a:pPr>
            <a:r>
              <a:rPr lang="vi-VN" sz="2000" b="1" dirty="0"/>
              <a:t>Cây mục tiêu</a:t>
            </a:r>
          </a:p>
          <a:p>
            <a:pPr>
              <a:buFont typeface="Arial" panose="020B0604020202020204" pitchFamily="34" charset="0"/>
              <a:buChar char="•"/>
            </a:pPr>
            <a:r>
              <a:rPr lang="vi-VN" sz="2000" dirty="0"/>
              <a:t>Gốc: Nhận diện cảm xúc tiếng Việt bằng mô hình cơ bản.</a:t>
            </a:r>
          </a:p>
          <a:p>
            <a:pPr marL="742950" lvl="1" indent="-285750">
              <a:buFont typeface="Arial" panose="020B0604020202020204" pitchFamily="34" charset="0"/>
              <a:buChar char="•"/>
            </a:pPr>
            <a:r>
              <a:rPr lang="vi-VN" sz="2000" dirty="0"/>
              <a:t>Nhánh 1: Tìm hiểu lý thuyết và tiền xử lý.</a:t>
            </a:r>
          </a:p>
          <a:p>
            <a:pPr marL="742950" lvl="1" indent="-285750">
              <a:buFont typeface="Arial" panose="020B0604020202020204" pitchFamily="34" charset="0"/>
              <a:buChar char="•"/>
            </a:pPr>
            <a:r>
              <a:rPr lang="vi-VN" sz="2000" dirty="0"/>
              <a:t>Nhánh 2: Xây dựng tập dữ liệu có nhãn.</a:t>
            </a:r>
          </a:p>
          <a:p>
            <a:pPr marL="742950" lvl="1" indent="-285750">
              <a:buFont typeface="Arial" panose="020B0604020202020204" pitchFamily="34" charset="0"/>
              <a:buChar char="•"/>
            </a:pPr>
            <a:r>
              <a:rPr lang="vi-VN" sz="2000" dirty="0"/>
              <a:t>Nhánh 3: Huấn luyện, đánh giá mô hình đơn giản.</a:t>
            </a:r>
          </a:p>
          <a:p>
            <a:pPr marL="742950" lvl="1" indent="-285750">
              <a:buFont typeface="Arial" panose="020B0604020202020204" pitchFamily="34" charset="0"/>
              <a:buChar char="•"/>
            </a:pPr>
            <a:r>
              <a:rPr lang="vi-VN" sz="2000" dirty="0"/>
              <a:t>Nhánh 4: Phân tích kết quả và thảo luận.</a:t>
            </a:r>
          </a:p>
        </p:txBody>
      </p:sp>
      <p:sp>
        <p:nvSpPr>
          <p:cNvPr id="19" name="TextBox 18">
            <a:extLst>
              <a:ext uri="{FF2B5EF4-FFF2-40B4-BE49-F238E27FC236}">
                <a16:creationId xmlns:a16="http://schemas.microsoft.com/office/drawing/2014/main" id="{EC6B9AC1-FDAA-F89D-D838-B1A62BDD028B}"/>
              </a:ext>
            </a:extLst>
          </p:cNvPr>
          <p:cNvSpPr txBox="1"/>
          <p:nvPr/>
        </p:nvSpPr>
        <p:spPr>
          <a:xfrm>
            <a:off x="336883" y="4180344"/>
            <a:ext cx="9833811" cy="2677656"/>
          </a:xfrm>
          <a:prstGeom prst="rect">
            <a:avLst/>
          </a:prstGeom>
          <a:noFill/>
        </p:spPr>
        <p:txBody>
          <a:bodyPr wrap="square">
            <a:spAutoFit/>
          </a:bodyPr>
          <a:lstStyle/>
          <a:p>
            <a:pPr>
              <a:buNone/>
            </a:pPr>
            <a:r>
              <a:rPr lang="en-US" sz="2400" b="1" dirty="0" err="1"/>
              <a:t>Nhiệm</a:t>
            </a:r>
            <a:r>
              <a:rPr lang="en-US" sz="2400" b="1" dirty="0"/>
              <a:t> </a:t>
            </a:r>
            <a:r>
              <a:rPr lang="en-US" sz="2400" b="1" dirty="0" err="1"/>
              <a:t>vụ</a:t>
            </a:r>
            <a:r>
              <a:rPr lang="en-US" sz="2400" b="1" dirty="0"/>
              <a:t> </a:t>
            </a:r>
            <a:r>
              <a:rPr lang="en-US" sz="2400" b="1" dirty="0" err="1"/>
              <a:t>nghiên</a:t>
            </a:r>
            <a:r>
              <a:rPr lang="en-US" sz="2400" b="1" dirty="0"/>
              <a:t> </a:t>
            </a:r>
            <a:r>
              <a:rPr lang="en-US" sz="2400" b="1" dirty="0" err="1"/>
              <a:t>cứu</a:t>
            </a:r>
            <a:endParaRPr lang="en-US" sz="2400" b="1" dirty="0"/>
          </a:p>
          <a:p>
            <a:pPr>
              <a:buFont typeface="+mj-lt"/>
              <a:buAutoNum type="arabicPeriod"/>
            </a:pPr>
            <a:r>
              <a:rPr lang="en-US" sz="2400" dirty="0" err="1"/>
              <a:t>Tìm</a:t>
            </a:r>
            <a:r>
              <a:rPr lang="en-US" sz="2400" dirty="0"/>
              <a:t> </a:t>
            </a:r>
            <a:r>
              <a:rPr lang="en-US" sz="2400" dirty="0" err="1"/>
              <a:t>hiểu</a:t>
            </a:r>
            <a:r>
              <a:rPr lang="en-US" sz="2400" dirty="0"/>
              <a:t> </a:t>
            </a:r>
            <a:r>
              <a:rPr lang="en-US" sz="2400" dirty="0" err="1"/>
              <a:t>lý</a:t>
            </a:r>
            <a:r>
              <a:rPr lang="en-US" sz="2400" dirty="0"/>
              <a:t> </a:t>
            </a:r>
            <a:r>
              <a:rPr lang="en-US" sz="2400" dirty="0" err="1"/>
              <a:t>thuyết</a:t>
            </a:r>
            <a:r>
              <a:rPr lang="en-US" sz="2400" dirty="0"/>
              <a:t> </a:t>
            </a:r>
            <a:r>
              <a:rPr lang="en-US" sz="2400" dirty="0" err="1"/>
              <a:t>liên</a:t>
            </a:r>
            <a:r>
              <a:rPr lang="en-US" sz="2400" dirty="0"/>
              <a:t> </a:t>
            </a:r>
            <a:r>
              <a:rPr lang="en-US" sz="2400" dirty="0" err="1"/>
              <a:t>quan</a:t>
            </a:r>
            <a:r>
              <a:rPr lang="en-US" sz="2400" dirty="0"/>
              <a:t>.</a:t>
            </a:r>
          </a:p>
          <a:p>
            <a:pPr>
              <a:buFont typeface="+mj-lt"/>
              <a:buAutoNum type="arabicPeriod"/>
            </a:pPr>
            <a:r>
              <a:rPr lang="en-US" sz="2400" dirty="0"/>
              <a:t>Thu </a:t>
            </a:r>
            <a:r>
              <a:rPr lang="en-US" sz="2400" dirty="0" err="1"/>
              <a:t>thập</a:t>
            </a:r>
            <a:r>
              <a:rPr lang="en-US" sz="2400" dirty="0"/>
              <a:t> &amp; </a:t>
            </a:r>
            <a:r>
              <a:rPr lang="en-US" sz="2400" dirty="0" err="1"/>
              <a:t>xử</a:t>
            </a:r>
            <a:r>
              <a:rPr lang="en-US" sz="2400" dirty="0"/>
              <a:t> </a:t>
            </a:r>
            <a:r>
              <a:rPr lang="en-US" sz="2400" dirty="0" err="1"/>
              <a:t>lý</a:t>
            </a:r>
            <a:r>
              <a:rPr lang="en-US" sz="2400" dirty="0"/>
              <a:t> </a:t>
            </a:r>
            <a:r>
              <a:rPr lang="en-US" sz="2400" dirty="0" err="1"/>
              <a:t>dữ</a:t>
            </a:r>
            <a:r>
              <a:rPr lang="en-US" sz="2400" dirty="0"/>
              <a:t> </a:t>
            </a:r>
            <a:r>
              <a:rPr lang="en-US" sz="2400" dirty="0" err="1"/>
              <a:t>liệu</a:t>
            </a:r>
            <a:r>
              <a:rPr lang="en-US" sz="2400" dirty="0"/>
              <a:t> (500–1500 </a:t>
            </a:r>
            <a:r>
              <a:rPr lang="en-US" sz="2400" dirty="0" err="1"/>
              <a:t>mẫu</a:t>
            </a:r>
            <a:r>
              <a:rPr lang="en-US" sz="2400" dirty="0"/>
              <a:t>, 3 </a:t>
            </a:r>
            <a:r>
              <a:rPr lang="en-US" sz="2400" dirty="0" err="1"/>
              <a:t>nhãn</a:t>
            </a:r>
            <a:r>
              <a:rPr lang="en-US" sz="2400" dirty="0"/>
              <a:t>).</a:t>
            </a:r>
          </a:p>
          <a:p>
            <a:pPr>
              <a:buFont typeface="+mj-lt"/>
              <a:buAutoNum type="arabicPeriod"/>
            </a:pPr>
            <a:r>
              <a:rPr lang="en-US" sz="2400" dirty="0"/>
              <a:t>Chia </a:t>
            </a:r>
            <a:r>
              <a:rPr lang="en-US" sz="2400" dirty="0" err="1"/>
              <a:t>dữ</a:t>
            </a:r>
            <a:r>
              <a:rPr lang="en-US" sz="2400" dirty="0"/>
              <a:t> </a:t>
            </a:r>
            <a:r>
              <a:rPr lang="en-US" sz="2400" dirty="0" err="1"/>
              <a:t>liệu</a:t>
            </a:r>
            <a:r>
              <a:rPr lang="en-US" sz="2400" dirty="0"/>
              <a:t> </a:t>
            </a:r>
            <a:r>
              <a:rPr lang="en-US" sz="2400" dirty="0" err="1"/>
              <a:t>thành</a:t>
            </a:r>
            <a:r>
              <a:rPr lang="en-US" sz="2400" dirty="0"/>
              <a:t> train/test.</a:t>
            </a:r>
          </a:p>
          <a:p>
            <a:pPr>
              <a:buFont typeface="+mj-lt"/>
              <a:buAutoNum type="arabicPeriod"/>
            </a:pPr>
            <a:r>
              <a:rPr lang="en-US" sz="2400" dirty="0" err="1"/>
              <a:t>Huấn</a:t>
            </a:r>
            <a:r>
              <a:rPr lang="en-US" sz="2400" dirty="0"/>
              <a:t> </a:t>
            </a:r>
            <a:r>
              <a:rPr lang="en-US" sz="2400" dirty="0" err="1"/>
              <a:t>luyện</a:t>
            </a:r>
            <a:r>
              <a:rPr lang="en-US" sz="2400" dirty="0"/>
              <a:t> </a:t>
            </a:r>
            <a:r>
              <a:rPr lang="en-US" sz="2400" dirty="0" err="1"/>
              <a:t>mô</a:t>
            </a:r>
            <a:r>
              <a:rPr lang="en-US" sz="2400" dirty="0"/>
              <a:t> </a:t>
            </a:r>
            <a:r>
              <a:rPr lang="en-US" sz="2400" dirty="0" err="1"/>
              <a:t>hình</a:t>
            </a:r>
            <a:r>
              <a:rPr lang="en-US" sz="2400" dirty="0"/>
              <a:t> (NB/LR).</a:t>
            </a:r>
          </a:p>
          <a:p>
            <a:pPr>
              <a:buFont typeface="+mj-lt"/>
              <a:buAutoNum type="arabicPeriod"/>
            </a:pPr>
            <a:r>
              <a:rPr lang="en-US" sz="2400" dirty="0" err="1"/>
              <a:t>Đánh</a:t>
            </a:r>
            <a:r>
              <a:rPr lang="en-US" sz="2400" dirty="0"/>
              <a:t> </a:t>
            </a:r>
            <a:r>
              <a:rPr lang="en-US" sz="2400" dirty="0" err="1"/>
              <a:t>giá</a:t>
            </a:r>
            <a:r>
              <a:rPr lang="en-US" sz="2400" dirty="0"/>
              <a:t> </a:t>
            </a:r>
            <a:r>
              <a:rPr lang="en-US" sz="2400" dirty="0" err="1"/>
              <a:t>bằng</a:t>
            </a:r>
            <a:r>
              <a:rPr lang="en-US" sz="2400" dirty="0"/>
              <a:t> accuracy, precision, recall, </a:t>
            </a:r>
            <a:r>
              <a:rPr lang="en-US" sz="2400" dirty="0" err="1"/>
              <a:t>F1</a:t>
            </a:r>
            <a:r>
              <a:rPr lang="en-US" sz="2400" dirty="0"/>
              <a:t>.</a:t>
            </a:r>
          </a:p>
          <a:p>
            <a:pPr>
              <a:buFont typeface="+mj-lt"/>
              <a:buAutoNum type="arabicPeriod"/>
            </a:pPr>
            <a:r>
              <a:rPr lang="en-US" sz="2400" dirty="0"/>
              <a:t>Báo </a:t>
            </a:r>
            <a:r>
              <a:rPr lang="en-US" sz="2400" dirty="0" err="1"/>
              <a:t>cáo</a:t>
            </a:r>
            <a:r>
              <a:rPr lang="en-US" sz="2400" dirty="0"/>
              <a:t> </a:t>
            </a:r>
            <a:r>
              <a:rPr lang="en-US" sz="2400" dirty="0" err="1"/>
              <a:t>kết</a:t>
            </a:r>
            <a:r>
              <a:rPr lang="en-US" sz="2400" dirty="0"/>
              <a:t> </a:t>
            </a:r>
            <a:r>
              <a:rPr lang="en-US" sz="2400" dirty="0" err="1"/>
              <a:t>quả</a:t>
            </a:r>
            <a:r>
              <a:rPr lang="en-US" sz="2400" dirty="0"/>
              <a:t> </a:t>
            </a:r>
            <a:r>
              <a:rPr lang="en-US" sz="2400" dirty="0" err="1"/>
              <a:t>và</a:t>
            </a:r>
            <a:r>
              <a:rPr lang="en-US" sz="2400" dirty="0"/>
              <a:t> </a:t>
            </a:r>
            <a:r>
              <a:rPr lang="en-US" sz="2400" dirty="0" err="1"/>
              <a:t>thảo</a:t>
            </a:r>
            <a:r>
              <a:rPr lang="en-US" sz="2400" dirty="0"/>
              <a:t> </a:t>
            </a:r>
            <a:r>
              <a:rPr lang="en-US" sz="2400" dirty="0" err="1"/>
              <a:t>luận</a:t>
            </a:r>
            <a:r>
              <a:rPr lang="en-US" sz="2400" dirty="0"/>
              <a:t>.</a:t>
            </a:r>
          </a:p>
        </p:txBody>
      </p:sp>
    </p:spTree>
    <p:extLst>
      <p:ext uri="{BB962C8B-B14F-4D97-AF65-F5344CB8AC3E}">
        <p14:creationId xmlns:p14="http://schemas.microsoft.com/office/powerpoint/2010/main" val="247109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pPr marL="0" marR="0">
              <a:lnSpc>
                <a:spcPct val="115000"/>
              </a:lnSpc>
              <a:spcBef>
                <a:spcPts val="1200"/>
              </a:spcBef>
              <a:spcAft>
                <a:spcPts val="1200"/>
              </a:spcAft>
            </a:pPr>
            <a:r>
              <a:rPr lang="vi-VN" sz="4400" b="1" kern="0" dirty="0">
                <a:effectLst/>
                <a:latin typeface="Times" panose="02020603050405020304" pitchFamily="18" charset="0"/>
                <a:ea typeface="Times" panose="02020603050405020304" pitchFamily="18" charset="0"/>
              </a:rPr>
              <a:t>4. Khách thể nghiên cứu:</a:t>
            </a:r>
            <a:endParaRPr lang="en-US" sz="5400" b="1" kern="0" dirty="0">
              <a:effectLst/>
              <a:latin typeface="Arial" panose="020B0604020202020204" pitchFamily="34" charset="0"/>
            </a:endParaRP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10" name="Rectangle 2">
            <a:extLst>
              <a:ext uri="{FF2B5EF4-FFF2-40B4-BE49-F238E27FC236}">
                <a16:creationId xmlns:a16="http://schemas.microsoft.com/office/drawing/2014/main" id="{461F07A8-8DA5-FE97-E216-1F3AFDC2E139}"/>
              </a:ext>
            </a:extLst>
          </p:cNvPr>
          <p:cNvSpPr>
            <a:spLocks noChangeArrowheads="1"/>
          </p:cNvSpPr>
          <p:nvPr/>
        </p:nvSpPr>
        <p:spPr bwMode="auto">
          <a:xfrm>
            <a:off x="3520440" y="2566491"/>
            <a:ext cx="86715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latin typeface="Arial" panose="020B0604020202020204" pitchFamily="34" charset="0"/>
              </a:rPr>
              <a:t>Đối tượng</a:t>
            </a:r>
            <a:r>
              <a:rPr kumimoji="0" lang="en-US" altLang="en-US" sz="2400" b="0" i="0" u="none" strike="noStrike" cap="none" normalizeH="0" baseline="0">
                <a:ln>
                  <a:noFill/>
                </a:ln>
                <a:solidFill>
                  <a:schemeClr val="tx1"/>
                </a:solidFill>
                <a:effectLst/>
                <a:latin typeface="Arial" panose="020B0604020202020204" pitchFamily="34" charset="0"/>
              </a:rPr>
              <a:t>: Các đoạn văn bản tiếng Việt thể hiện cảm xúc.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latin typeface="Arial" panose="020B0604020202020204" pitchFamily="34" charset="0"/>
              </a:rPr>
              <a:t>Nguồn dữ liệu</a:t>
            </a:r>
            <a:r>
              <a:rPr kumimoji="0" lang="en-US" altLang="en-US" sz="2400" b="0" i="0" u="none" strike="noStrike" cap="none" normalizeH="0" baseline="0">
                <a:ln>
                  <a:noFill/>
                </a:ln>
                <a:solidFill>
                  <a:schemeClr val="tx1"/>
                </a:solidFill>
                <a:effectLst/>
                <a:latin typeface="Arial" panose="020B0604020202020204" pitchFamily="34" charset="0"/>
              </a:rPr>
              <a:t>: Bình luận mạng xã hội, đánh giá sản phẩm/dịch vụ, bài viết từ diễn đàn trực tuyến.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latin typeface="Arial" panose="020B0604020202020204" pitchFamily="34" charset="0"/>
              </a:rPr>
              <a:t>Đặc điểm</a:t>
            </a:r>
            <a:r>
              <a:rPr kumimoji="0" lang="en-US" altLang="en-US" sz="2400" b="0" i="0" u="none" strike="noStrike" cap="none" normalizeH="0" baseline="0">
                <a:ln>
                  <a:noFill/>
                </a:ln>
                <a:solidFill>
                  <a:schemeClr val="tx1"/>
                </a:solidFill>
                <a:effectLst/>
                <a:latin typeface="Arial" panose="020B0604020202020204" pitchFamily="34" charset="0"/>
              </a:rPr>
              <a:t>: Văn bản không chính quy, có thể chứa lỗi chính tả, từ lóng, emoji và cách diễn đạt cảm xúc đa dạng.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latin typeface="Arial" panose="020B0604020202020204" pitchFamily="34" charset="0"/>
              </a:rPr>
              <a:t>Nhãn cảm xúc</a:t>
            </a:r>
            <a:r>
              <a:rPr kumimoji="0" lang="en-US" altLang="en-US" sz="24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Tích cực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Tiêu cực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Arial" panose="020B0604020202020204" pitchFamily="34" charset="0"/>
              </a:rPr>
              <a:t>Trung tính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chemeClr val="tx1"/>
                </a:solidFill>
                <a:effectLst/>
                <a:latin typeface="Arial" panose="020B0604020202020204" pitchFamily="34" charset="0"/>
              </a:rPr>
              <a:t>Mục tiêu</a:t>
            </a:r>
            <a:r>
              <a:rPr kumimoji="0" lang="en-US" altLang="en-US" sz="2400" b="0" i="0" u="none" strike="noStrike" cap="none" normalizeH="0" baseline="0">
                <a:ln>
                  <a:noFill/>
                </a:ln>
                <a:solidFill>
                  <a:schemeClr val="tx1"/>
                </a:solidFill>
                <a:effectLst/>
                <a:latin typeface="Arial" panose="020B0604020202020204" pitchFamily="34" charset="0"/>
              </a:rPr>
              <a:t>: Xây dựng và đánh giá mô hình máy học để phân loại cảm xúc tự động từ các văn bản này.</a:t>
            </a:r>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{44FA0C7D-7633-4987-BAB1-0AB53D09FE2B}tf33968143_win32</Template>
  <TotalTime>97</TotalTime>
  <Words>2246</Words>
  <Application>Microsoft Office PowerPoint</Application>
  <PresentationFormat>Widescreen</PresentationFormat>
  <Paragraphs>150</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Unicode MS</vt:lpstr>
      <vt:lpstr>Avenir Next LT Pro</vt:lpstr>
      <vt:lpstr>Calibri</vt:lpstr>
      <vt:lpstr>Times</vt:lpstr>
      <vt:lpstr>Custom</vt:lpstr>
      <vt:lpstr>Nhận diện cảm xúc trong văn bản bằng mô hình máy học</vt:lpstr>
      <vt:lpstr>CÁC NỘI DUNG CHÍNH</vt:lpstr>
      <vt:lpstr>I. Lý do nghiên cứu (Vì sao chọn đề tài này/Ai thụ hưởng kết quả):</vt:lpstr>
      <vt:lpstr>PowerPoint Presentation</vt:lpstr>
      <vt:lpstr>2. Lịch sử nghiên cứu (Ai đã làm gì? Làm đến đâu ?):</vt:lpstr>
      <vt:lpstr>3. Mục tiêu nghiên cứu:</vt:lpstr>
      <vt:lpstr>PowerPoint Presentation</vt:lpstr>
      <vt:lpstr>PowerPoint Presentation</vt:lpstr>
      <vt:lpstr>4. Khách thể nghiên cứu:</vt:lpstr>
      <vt:lpstr>5. Phạm vi nghiên cứu: ​</vt:lpstr>
      <vt:lpstr>6. Vấn đề nghiên cứu: ​</vt:lpstr>
      <vt:lpstr>7. Giả thuyết nghiên cứu:</vt:lpstr>
      <vt:lpstr>PowerPoint Presentation</vt:lpstr>
      <vt:lpstr>8. Nội dung nghiên cứu:</vt:lpstr>
      <vt:lpstr>PowerPoint Presentation</vt:lpstr>
      <vt:lpstr>PowerPoint Presentation</vt:lpstr>
      <vt:lpstr>9. Phương pháp chứng minh giả thuyết</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Nhựt Hào</dc:creator>
  <cp:lastModifiedBy>Nguyễn Nhựt Hào</cp:lastModifiedBy>
  <cp:revision>9</cp:revision>
  <dcterms:created xsi:type="dcterms:W3CDTF">2025-05-02T14:30:05Z</dcterms:created>
  <dcterms:modified xsi:type="dcterms:W3CDTF">2025-05-02T16:07:50Z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